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80" r:id="rId1"/>
  </p:sldMasterIdLst>
  <p:notesMasterIdLst>
    <p:notesMasterId r:id="rId45"/>
  </p:notesMasterIdLst>
  <p:sldIdLst>
    <p:sldId id="256" r:id="rId2"/>
    <p:sldId id="257" r:id="rId3"/>
    <p:sldId id="297" r:id="rId4"/>
    <p:sldId id="260" r:id="rId5"/>
    <p:sldId id="261" r:id="rId6"/>
    <p:sldId id="265" r:id="rId7"/>
    <p:sldId id="284" r:id="rId8"/>
    <p:sldId id="298" r:id="rId9"/>
    <p:sldId id="299" r:id="rId10"/>
    <p:sldId id="303" r:id="rId11"/>
    <p:sldId id="342" r:id="rId12"/>
    <p:sldId id="285" r:id="rId13"/>
    <p:sldId id="286" r:id="rId14"/>
    <p:sldId id="327" r:id="rId15"/>
    <p:sldId id="328" r:id="rId16"/>
    <p:sldId id="329" r:id="rId17"/>
    <p:sldId id="295" r:id="rId18"/>
    <p:sldId id="332" r:id="rId19"/>
    <p:sldId id="307" r:id="rId20"/>
    <p:sldId id="309" r:id="rId21"/>
    <p:sldId id="311" r:id="rId22"/>
    <p:sldId id="313" r:id="rId23"/>
    <p:sldId id="315" r:id="rId24"/>
    <p:sldId id="321" r:id="rId25"/>
    <p:sldId id="334" r:id="rId26"/>
    <p:sldId id="335" r:id="rId27"/>
    <p:sldId id="333" r:id="rId28"/>
    <p:sldId id="337" r:id="rId29"/>
    <p:sldId id="338" r:id="rId30"/>
    <p:sldId id="339" r:id="rId31"/>
    <p:sldId id="340" r:id="rId32"/>
    <p:sldId id="336" r:id="rId33"/>
    <p:sldId id="346" r:id="rId34"/>
    <p:sldId id="347" r:id="rId35"/>
    <p:sldId id="348" r:id="rId36"/>
    <p:sldId id="344" r:id="rId37"/>
    <p:sldId id="349" r:id="rId38"/>
    <p:sldId id="350" r:id="rId39"/>
    <p:sldId id="351" r:id="rId40"/>
    <p:sldId id="352" r:id="rId41"/>
    <p:sldId id="353" r:id="rId42"/>
    <p:sldId id="354" r:id="rId43"/>
    <p:sldId id="355"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hela Dhruvi" initials="VD" lastIdx="1" clrIdx="0">
    <p:extLst>
      <p:ext uri="{19B8F6BF-5375-455C-9EA6-DF929625EA0E}">
        <p15:presenceInfo xmlns:p15="http://schemas.microsoft.com/office/powerpoint/2012/main" userId="383ad36b2d272aa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50" autoAdjust="0"/>
    <p:restoredTop sz="81477" autoAdjust="0"/>
  </p:normalViewPr>
  <p:slideViewPr>
    <p:cSldViewPr>
      <p:cViewPr varScale="1">
        <p:scale>
          <a:sx n="86" d="100"/>
          <a:sy n="86" d="100"/>
        </p:scale>
        <p:origin x="1430"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FD7FBF1-789A-46AB-89BA-7B97FAF63C85}" type="datetimeFigureOut">
              <a:rPr lang="en-GB" smtClean="0"/>
              <a:pPr/>
              <a:t>22/11/2019</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20CA5D-AB5A-48CC-8259-38AF75F4D712}"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020CA5D-AB5A-48CC-8259-38AF75F4D712}" type="slidenum">
              <a:rPr lang="en-GB" smtClean="0"/>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0020CA5D-AB5A-48CC-8259-38AF75F4D712}" type="slidenum">
              <a:rPr lang="en-GB" smtClean="0"/>
              <a:pPr/>
              <a:t>17</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B85B68AE-4E77-4CA6-B1A8-1563C9BE493A}" type="datetime1">
              <a:rPr lang="en-GB" smtClean="0"/>
              <a:pPr/>
              <a:t>22/11/2019</a:t>
            </a:fld>
            <a:endParaRPr lang="en-GB"/>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GB"/>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4EACBC72-7417-4BA6-B279-4B7FE6C84E11}"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C8CBEDB-0342-4FF3-B7CA-D3CD8A013C24}" type="datetime1">
              <a:rPr lang="en-GB" smtClean="0"/>
              <a:pPr/>
              <a:t>22/11/2019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EACBC72-7417-4BA6-B279-4B7FE6C84E11}"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6049492-D17E-4274-BEAC-94654A6CDF32}" type="datetime1">
              <a:rPr lang="en-GB" smtClean="0"/>
              <a:pPr/>
              <a:t>22/11/2019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EACBC72-7417-4BA6-B279-4B7FE6C84E11}"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17BA144-E152-449B-80FA-2FA48C88CE66}" type="datetime1">
              <a:rPr lang="en-GB" smtClean="0"/>
              <a:pPr/>
              <a:t>22/11/2019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EACBC72-7417-4BA6-B279-4B7FE6C84E11}" type="slidenum">
              <a:rPr lang="en-GB" smtClean="0"/>
              <a:pPr/>
              <a:t>‹#›</a:t>
            </a:fld>
            <a:endParaRPr lang="en-GB"/>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69F1007-2E87-4826-A1B1-6AF7B2969042}" type="datetime1">
              <a:rPr lang="en-GB" smtClean="0"/>
              <a:pPr/>
              <a:t>22/11/2019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EACBC72-7417-4BA6-B279-4B7FE6C84E11}" type="slidenum">
              <a:rPr lang="en-GB" smtClean="0"/>
              <a:pPr/>
              <a:t>‹#›</a:t>
            </a:fld>
            <a:endParaRPr lang="en-GB"/>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E9D16EA8-293B-412F-939C-E60AB1928BE2}" type="datetime1">
              <a:rPr lang="en-GB" smtClean="0"/>
              <a:pPr/>
              <a:t>22/11/2019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EACBC72-7417-4BA6-B279-4B7FE6C84E11}" type="slidenum">
              <a:rPr lang="en-GB" smtClean="0"/>
              <a:pPr/>
              <a:t>‹#›</a:t>
            </a:fld>
            <a:endParaRPr lang="en-GB"/>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66708639-1F51-4F99-9E4B-49076FAC12FF}" type="datetime1">
              <a:rPr lang="en-GB" smtClean="0"/>
              <a:pPr/>
              <a:t>22/11/2019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EACBC72-7417-4BA6-B279-4B7FE6C84E11}" type="slidenum">
              <a:rPr lang="en-GB" smtClean="0"/>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5D105F8-A4F1-4CE7-9F4B-06062B78555F}" type="datetime1">
              <a:rPr lang="en-GB" smtClean="0"/>
              <a:pPr/>
              <a:t>22/11/2019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EACBC72-7417-4BA6-B279-4B7FE6C84E11}" type="slidenum">
              <a:rPr lang="en-GB" smtClean="0"/>
              <a:pPr/>
              <a:t>‹#›</a:t>
            </a:fld>
            <a:endParaRPr lang="en-GB"/>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93144A-7CED-4B9C-A987-4C589F84B8D3}" type="datetime1">
              <a:rPr lang="en-GB" smtClean="0"/>
              <a:pPr/>
              <a:t>22/11/2019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EACBC72-7417-4BA6-B279-4B7FE6C84E11}"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83738519-7F7D-4629-92B4-A7044B36E68D}" type="datetime1">
              <a:rPr lang="en-GB" smtClean="0"/>
              <a:pPr/>
              <a:t>22/11/2019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EACBC72-7417-4BA6-B279-4B7FE6C84E11}" type="slidenum">
              <a:rPr lang="en-GB" smtClean="0"/>
              <a:pPr/>
              <a:t>‹#›</a:t>
            </a:fld>
            <a:endParaRPr lang="en-GB"/>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36176D02-18C6-432B-AEC1-81CD6E34DA11}" type="datetime1">
              <a:rPr lang="en-GB" smtClean="0"/>
              <a:pPr/>
              <a:t>22/11/2019</a:t>
            </a:fld>
            <a:endParaRPr lang="en-GB"/>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GB"/>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4EACBC72-7417-4BA6-B279-4B7FE6C84E11}" type="slidenum">
              <a:rPr lang="en-GB" smtClean="0"/>
              <a:pPr/>
              <a:t>‹#›</a:t>
            </a:fld>
            <a:endParaRPr lang="en-GB"/>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0313C60-2B29-4FF3-B931-BBEE20D66B33}" type="datetime1">
              <a:rPr lang="en-GB" smtClean="0"/>
              <a:pPr/>
              <a:t>22/11/2019</a:t>
            </a:fld>
            <a:endParaRPr lang="en-GB"/>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GB"/>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4EACBC72-7417-4BA6-B279-4B7FE6C84E11}"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512" y="1052736"/>
            <a:ext cx="8784976" cy="2232248"/>
          </a:xfrm>
        </p:spPr>
        <p:txBody>
          <a:bodyPr>
            <a:normAutofit/>
          </a:bodyPr>
          <a:lstStyle/>
          <a:p>
            <a:pPr algn="ctr"/>
            <a:r>
              <a:rPr lang="en-GB" sz="4400" dirty="0">
                <a:solidFill>
                  <a:schemeClr val="tx1"/>
                </a:solidFill>
              </a:rPr>
              <a:t>Job Portal System</a:t>
            </a:r>
          </a:p>
        </p:txBody>
      </p:sp>
      <p:sp>
        <p:nvSpPr>
          <p:cNvPr id="5" name="TextBox 4"/>
          <p:cNvSpPr txBox="1"/>
          <p:nvPr/>
        </p:nvSpPr>
        <p:spPr>
          <a:xfrm>
            <a:off x="1691680" y="3789040"/>
            <a:ext cx="4968552" cy="1200329"/>
          </a:xfrm>
          <a:prstGeom prst="rect">
            <a:avLst/>
          </a:prstGeom>
          <a:noFill/>
        </p:spPr>
        <p:txBody>
          <a:bodyPr wrap="square" rtlCol="0">
            <a:spAutoFit/>
          </a:bodyPr>
          <a:lstStyle/>
          <a:p>
            <a:pPr algn="ctr"/>
            <a:r>
              <a:rPr lang="en-GB" dirty="0">
                <a:effectLst>
                  <a:outerShdw blurRad="31750" dist="25400" dir="5400000" algn="tl" rotWithShape="0">
                    <a:srgbClr val="000000">
                      <a:alpha val="25000"/>
                    </a:srgbClr>
                  </a:outerShdw>
                </a:effectLst>
                <a:latin typeface="+mj-lt"/>
                <a:ea typeface="+mj-ea"/>
                <a:cs typeface="+mj-cs"/>
              </a:rPr>
              <a:t>Group Number: 53</a:t>
            </a:r>
          </a:p>
          <a:p>
            <a:pPr algn="ctr"/>
            <a:endParaRPr lang="en-GB" dirty="0">
              <a:effectLst>
                <a:outerShdw blurRad="31750" dist="25400" dir="5400000" algn="tl" rotWithShape="0">
                  <a:srgbClr val="000000">
                    <a:alpha val="25000"/>
                  </a:srgbClr>
                </a:outerShdw>
              </a:effectLst>
              <a:latin typeface="+mj-lt"/>
              <a:ea typeface="+mj-ea"/>
              <a:cs typeface="+mj-cs"/>
            </a:endParaRPr>
          </a:p>
          <a:p>
            <a:pPr algn="ctr"/>
            <a:r>
              <a:rPr lang="en-GB" dirty="0">
                <a:effectLst>
                  <a:outerShdw blurRad="31750" dist="25400" dir="5400000" algn="tl" rotWithShape="0">
                    <a:srgbClr val="000000">
                      <a:alpha val="25000"/>
                    </a:srgbClr>
                  </a:outerShdw>
                </a:effectLst>
                <a:latin typeface="+mj-lt"/>
                <a:ea typeface="+mj-ea"/>
                <a:cs typeface="+mj-cs"/>
              </a:rPr>
              <a:t>Parth Goti(201706100110042)</a:t>
            </a:r>
          </a:p>
          <a:p>
            <a:pPr algn="ctr"/>
            <a:r>
              <a:rPr lang="en-GB" dirty="0">
                <a:effectLst>
                  <a:outerShdw blurRad="31750" dist="25400" dir="5400000" algn="tl" rotWithShape="0">
                    <a:srgbClr val="000000">
                      <a:alpha val="25000"/>
                    </a:srgbClr>
                  </a:outerShdw>
                </a:effectLst>
                <a:latin typeface="+mj-lt"/>
                <a:ea typeface="+mj-ea"/>
                <a:cs typeface="+mj-cs"/>
              </a:rPr>
              <a:t>Dhruvi Vaghela (201706100110122)</a:t>
            </a:r>
          </a:p>
        </p:txBody>
      </p:sp>
      <p:sp>
        <p:nvSpPr>
          <p:cNvPr id="6" name="TextBox 5"/>
          <p:cNvSpPr txBox="1"/>
          <p:nvPr/>
        </p:nvSpPr>
        <p:spPr>
          <a:xfrm>
            <a:off x="5940152" y="6021288"/>
            <a:ext cx="2952328" cy="646331"/>
          </a:xfrm>
          <a:prstGeom prst="rect">
            <a:avLst/>
          </a:prstGeom>
          <a:noFill/>
        </p:spPr>
        <p:txBody>
          <a:bodyPr wrap="square" rtlCol="0">
            <a:spAutoFit/>
          </a:bodyPr>
          <a:lstStyle/>
          <a:p>
            <a:r>
              <a:rPr lang="en-GB" dirty="0">
                <a:solidFill>
                  <a:schemeClr val="bg1"/>
                </a:solidFill>
              </a:rPr>
              <a:t>Guided by</a:t>
            </a:r>
          </a:p>
          <a:p>
            <a:r>
              <a:rPr lang="en-GB" dirty="0">
                <a:solidFill>
                  <a:schemeClr val="bg1"/>
                </a:solidFill>
              </a:rPr>
              <a:t>Mrs. </a:t>
            </a:r>
            <a:r>
              <a:rPr lang="en-GB" dirty="0" err="1">
                <a:solidFill>
                  <a:schemeClr val="bg1"/>
                </a:solidFill>
              </a:rPr>
              <a:t>Preeti</a:t>
            </a:r>
            <a:r>
              <a:rPr lang="en-GB" dirty="0">
                <a:solidFill>
                  <a:schemeClr val="bg1"/>
                </a:solidFill>
              </a:rPr>
              <a:t> Bhatt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548680"/>
            <a:ext cx="8229600" cy="5832648"/>
          </a:xfrm>
        </p:spPr>
        <p:txBody>
          <a:bodyPr>
            <a:normAutofit/>
          </a:bodyPr>
          <a:lstStyle/>
          <a:p>
            <a:pPr lvl="0"/>
            <a:endParaRPr lang="en-IN" sz="2000" b="1" dirty="0"/>
          </a:p>
          <a:p>
            <a:pPr marL="109728" lvl="0" indent="0">
              <a:buNone/>
            </a:pPr>
            <a:endParaRPr lang="en-IN" sz="2000" b="1" dirty="0"/>
          </a:p>
          <a:p>
            <a:pPr lvl="0"/>
            <a:r>
              <a:rPr lang="en-IN" sz="2000" b="1" dirty="0"/>
              <a:t>Owner/Admin:</a:t>
            </a:r>
          </a:p>
          <a:p>
            <a:pPr marL="393192" lvl="1" indent="0">
              <a:buNone/>
            </a:pPr>
            <a:r>
              <a:rPr lang="en-US" sz="1600" dirty="0"/>
              <a:t>Owner can updating a status. Owner should be able to view the feedback of job seeker. Owner can registration of HR(Job Provider) and view the profile of Job Seeker.</a:t>
            </a:r>
            <a:r>
              <a:rPr lang="en-IN" sz="1600" b="1" dirty="0"/>
              <a:t> </a:t>
            </a:r>
          </a:p>
          <a:p>
            <a:pPr marL="393192" lvl="1" indent="0">
              <a:buNone/>
            </a:pPr>
            <a:endParaRPr lang="en-IN" sz="1600" b="1" dirty="0"/>
          </a:p>
          <a:p>
            <a:pPr marL="393192" lvl="1" indent="0">
              <a:buNone/>
            </a:pPr>
            <a:endParaRPr lang="en-IN" sz="1600" b="1" dirty="0"/>
          </a:p>
          <a:p>
            <a:pPr marL="393192" lvl="1" indent="0">
              <a:buNone/>
            </a:pPr>
            <a:endParaRPr lang="en-IN" sz="1600" b="1" dirty="0"/>
          </a:p>
          <a:p>
            <a:pPr lvl="0"/>
            <a:r>
              <a:rPr lang="en-IN" sz="1800" b="1" dirty="0"/>
              <a:t>HR(Job Provider): </a:t>
            </a:r>
          </a:p>
          <a:p>
            <a:r>
              <a:rPr lang="en-US" sz="1500" dirty="0"/>
              <a:t>In this module owner and HR can authenticate via their unique username and password into the system. In this module user can view their profile details (like username, contact no, address) and user can also change the password in this module. In this module owner can add, update, delete job details.</a:t>
            </a:r>
          </a:p>
          <a:p>
            <a:pPr marL="630936" lvl="2" indent="0">
              <a:lnSpc>
                <a:spcPct val="140000"/>
              </a:lnSpc>
              <a:buClr>
                <a:srgbClr val="0070C0"/>
              </a:buClr>
              <a:buNone/>
            </a:pPr>
            <a:endParaRPr lang="en-GB" sz="1500" dirty="0"/>
          </a:p>
          <a:p>
            <a:pPr lvl="2">
              <a:lnSpc>
                <a:spcPct val="140000"/>
              </a:lnSpc>
              <a:buClr>
                <a:srgbClr val="0070C0"/>
              </a:buClr>
            </a:pPr>
            <a:endParaRPr lang="en-GB" sz="1600" dirty="0"/>
          </a:p>
          <a:p>
            <a:pPr lvl="1">
              <a:buNone/>
            </a:pPr>
            <a:endParaRPr lang="en-GB" sz="2400" dirty="0"/>
          </a:p>
          <a:p>
            <a:pPr lvl="1">
              <a:buNone/>
            </a:pPr>
            <a:endParaRPr lang="en-GB" sz="2400" dirty="0"/>
          </a:p>
          <a:p>
            <a:endParaRPr lang="en-GB" dirty="0"/>
          </a:p>
        </p:txBody>
      </p:sp>
      <p:sp>
        <p:nvSpPr>
          <p:cNvPr id="3" name="Title 2"/>
          <p:cNvSpPr>
            <a:spLocks noGrp="1"/>
          </p:cNvSpPr>
          <p:nvPr>
            <p:ph type="title"/>
          </p:nvPr>
        </p:nvSpPr>
        <p:spPr>
          <a:xfrm>
            <a:off x="467544" y="260648"/>
            <a:ext cx="8229600" cy="360040"/>
          </a:xfrm>
        </p:spPr>
        <p:txBody>
          <a:bodyPr>
            <a:normAutofit fontScale="90000"/>
          </a:bodyPr>
          <a:lstStyle/>
          <a:p>
            <a:pPr lvl="1" algn="l" rtl="0">
              <a:spcBef>
                <a:spcPct val="0"/>
              </a:spcBef>
            </a:pPr>
            <a:r>
              <a:rPr lang="en-IN" sz="2700" b="1" u="sng" kern="1200" dirty="0">
                <a:solidFill>
                  <a:schemeClr val="tx1"/>
                </a:solidFill>
                <a:effectLst>
                  <a:outerShdw blurRad="31750" dist="25400" dir="5400000" algn="tl" rotWithShape="0">
                    <a:srgbClr val="000000">
                      <a:alpha val="25000"/>
                    </a:srgbClr>
                  </a:outerShdw>
                </a:effectLst>
                <a:latin typeface="+mj-lt"/>
                <a:ea typeface="+mj-ea"/>
                <a:cs typeface="+mj-cs"/>
              </a:rPr>
              <a:t>USER CHARACTERISTICS</a:t>
            </a:r>
            <a:br>
              <a:rPr lang="en-GB" sz="1000" dirty="0"/>
            </a:br>
            <a:endParaRPr lang="en-GB" dirty="0"/>
          </a:p>
        </p:txBody>
      </p:sp>
      <p:sp>
        <p:nvSpPr>
          <p:cNvPr id="4" name="Slide Number Placeholder 3"/>
          <p:cNvSpPr>
            <a:spLocks noGrp="1"/>
          </p:cNvSpPr>
          <p:nvPr>
            <p:ph type="sldNum" sz="quarter" idx="12"/>
          </p:nvPr>
        </p:nvSpPr>
        <p:spPr/>
        <p:txBody>
          <a:bodyPr/>
          <a:lstStyle/>
          <a:p>
            <a:fld id="{4EACBC72-7417-4BA6-B279-4B7FE6C84E11}" type="slidenum">
              <a:rPr lang="en-GB" smtClean="0"/>
              <a:pPr/>
              <a:t>10</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548680"/>
            <a:ext cx="8229600" cy="5832648"/>
          </a:xfrm>
        </p:spPr>
        <p:txBody>
          <a:bodyPr>
            <a:normAutofit/>
          </a:bodyPr>
          <a:lstStyle/>
          <a:p>
            <a:pPr lvl="0"/>
            <a:endParaRPr lang="en-IN" sz="2000" b="1" dirty="0"/>
          </a:p>
          <a:p>
            <a:pPr marL="109728" lvl="0" indent="0">
              <a:buNone/>
            </a:pPr>
            <a:endParaRPr lang="en-IN" sz="2000" b="1" dirty="0"/>
          </a:p>
          <a:p>
            <a:pPr lvl="0"/>
            <a:r>
              <a:rPr lang="en-IN" sz="2000" b="1" dirty="0"/>
              <a:t>Job Seeker: </a:t>
            </a:r>
          </a:p>
          <a:p>
            <a:pPr lvl="0"/>
            <a:r>
              <a:rPr lang="en-US" sz="1600" dirty="0"/>
              <a:t>Job seeker can registration and login into the system. Job seeker can view and search all types of jobs. Job seeker can apply for job. Job seeker can view the status of Job Application approve/reject.</a:t>
            </a:r>
            <a:endParaRPr lang="en-IN" sz="1600" b="1" dirty="0"/>
          </a:p>
          <a:p>
            <a:pPr marL="393192" lvl="1" indent="0">
              <a:buNone/>
            </a:pPr>
            <a:endParaRPr lang="en-IN" sz="1600" b="1" dirty="0"/>
          </a:p>
          <a:p>
            <a:pPr marL="393192" lvl="1" indent="0">
              <a:buNone/>
            </a:pPr>
            <a:endParaRPr lang="en-IN" sz="1600" b="1" dirty="0"/>
          </a:p>
          <a:p>
            <a:pPr lvl="0"/>
            <a:r>
              <a:rPr lang="en-IN" sz="1800" b="1" dirty="0"/>
              <a:t>Visitor: </a:t>
            </a:r>
          </a:p>
          <a:p>
            <a:pPr lvl="0"/>
            <a:r>
              <a:rPr lang="en-US" sz="1500" dirty="0"/>
              <a:t>Visitor can only show our site checked or view about the Jobs and description if it like that and apply for job then registration into the system. </a:t>
            </a:r>
            <a:endParaRPr lang="en-GB" sz="1500" dirty="0"/>
          </a:p>
          <a:p>
            <a:pPr lvl="2">
              <a:lnSpc>
                <a:spcPct val="140000"/>
              </a:lnSpc>
              <a:buClr>
                <a:srgbClr val="0070C0"/>
              </a:buClr>
            </a:pPr>
            <a:endParaRPr lang="en-GB" sz="1600" dirty="0"/>
          </a:p>
          <a:p>
            <a:pPr lvl="1">
              <a:buNone/>
            </a:pPr>
            <a:endParaRPr lang="en-GB" sz="2400" dirty="0"/>
          </a:p>
          <a:p>
            <a:pPr lvl="1">
              <a:buNone/>
            </a:pPr>
            <a:endParaRPr lang="en-GB" sz="2400" dirty="0"/>
          </a:p>
          <a:p>
            <a:endParaRPr lang="en-GB" dirty="0"/>
          </a:p>
        </p:txBody>
      </p:sp>
      <p:sp>
        <p:nvSpPr>
          <p:cNvPr id="3" name="Title 2"/>
          <p:cNvSpPr>
            <a:spLocks noGrp="1"/>
          </p:cNvSpPr>
          <p:nvPr>
            <p:ph type="title"/>
          </p:nvPr>
        </p:nvSpPr>
        <p:spPr>
          <a:xfrm>
            <a:off x="467544" y="260648"/>
            <a:ext cx="8229600" cy="360040"/>
          </a:xfrm>
        </p:spPr>
        <p:txBody>
          <a:bodyPr>
            <a:normAutofit fontScale="90000"/>
          </a:bodyPr>
          <a:lstStyle/>
          <a:p>
            <a:pPr lvl="1" algn="l" rtl="0">
              <a:spcBef>
                <a:spcPct val="0"/>
              </a:spcBef>
            </a:pPr>
            <a:br>
              <a:rPr lang="en-GB" sz="1000" dirty="0"/>
            </a:br>
            <a:endParaRPr lang="en-GB" dirty="0"/>
          </a:p>
        </p:txBody>
      </p:sp>
      <p:sp>
        <p:nvSpPr>
          <p:cNvPr id="4" name="Slide Number Placeholder 3"/>
          <p:cNvSpPr>
            <a:spLocks noGrp="1"/>
          </p:cNvSpPr>
          <p:nvPr>
            <p:ph type="sldNum" sz="quarter" idx="12"/>
          </p:nvPr>
        </p:nvSpPr>
        <p:spPr/>
        <p:txBody>
          <a:bodyPr/>
          <a:lstStyle/>
          <a:p>
            <a:fld id="{4EACBC72-7417-4BA6-B279-4B7FE6C84E11}" type="slidenum">
              <a:rPr lang="en-GB" smtClean="0"/>
              <a:pPr/>
              <a:t>11</a:t>
            </a:fld>
            <a:endParaRPr lang="en-GB"/>
          </a:p>
        </p:txBody>
      </p:sp>
    </p:spTree>
    <p:extLst>
      <p:ext uri="{BB962C8B-B14F-4D97-AF65-F5344CB8AC3E}">
        <p14:creationId xmlns:p14="http://schemas.microsoft.com/office/powerpoint/2010/main" val="282263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0"/>
            <a:ext cx="2376264" cy="2348880"/>
          </a:xfrm>
        </p:spPr>
        <p:txBody>
          <a:bodyPr>
            <a:normAutofit fontScale="90000"/>
          </a:bodyPr>
          <a:lstStyle/>
          <a:p>
            <a:pPr lvl="1" algn="l" rtl="0">
              <a:spcBef>
                <a:spcPct val="0"/>
              </a:spcBef>
            </a:pPr>
            <a:br>
              <a:rPr lang="en-IN" sz="2800" b="1" u="sng" kern="1200" dirty="0">
                <a:solidFill>
                  <a:schemeClr val="tx1"/>
                </a:solidFill>
                <a:effectLst>
                  <a:outerShdw blurRad="31750" dist="25400" dir="5400000" algn="tl" rotWithShape="0">
                    <a:srgbClr val="000000">
                      <a:alpha val="25000"/>
                    </a:srgbClr>
                  </a:outerShdw>
                </a:effectLst>
                <a:latin typeface="+mj-lt"/>
                <a:ea typeface="+mj-ea"/>
                <a:cs typeface="+mj-cs"/>
              </a:rPr>
            </a:br>
            <a:br>
              <a:rPr lang="en-IN" sz="2800" b="1" u="sng" kern="1200" dirty="0">
                <a:solidFill>
                  <a:schemeClr val="tx1"/>
                </a:solidFill>
                <a:effectLst>
                  <a:outerShdw blurRad="31750" dist="25400" dir="5400000" algn="tl" rotWithShape="0">
                    <a:srgbClr val="000000">
                      <a:alpha val="25000"/>
                    </a:srgbClr>
                  </a:outerShdw>
                </a:effectLst>
                <a:latin typeface="+mj-lt"/>
                <a:ea typeface="+mj-ea"/>
                <a:cs typeface="+mj-cs"/>
              </a:rPr>
            </a:br>
            <a:br>
              <a:rPr lang="en-IN" sz="2800" b="1" u="sng" kern="1200" dirty="0">
                <a:solidFill>
                  <a:schemeClr val="tx1"/>
                </a:solidFill>
                <a:effectLst>
                  <a:outerShdw blurRad="31750" dist="25400" dir="5400000" algn="tl" rotWithShape="0">
                    <a:srgbClr val="000000">
                      <a:alpha val="25000"/>
                    </a:srgbClr>
                  </a:outerShdw>
                </a:effectLst>
                <a:latin typeface="+mj-lt"/>
                <a:ea typeface="+mj-ea"/>
                <a:cs typeface="+mj-cs"/>
              </a:rPr>
            </a:br>
            <a:r>
              <a:rPr lang="en-IN" sz="3600" b="1" kern="1200" dirty="0">
                <a:solidFill>
                  <a:schemeClr val="tx1"/>
                </a:solidFill>
                <a:effectLst>
                  <a:outerShdw blurRad="31750" dist="25400" dir="5400000" algn="tl" rotWithShape="0">
                    <a:srgbClr val="000000">
                      <a:alpha val="25000"/>
                    </a:srgbClr>
                  </a:outerShdw>
                </a:effectLst>
                <a:latin typeface="+mj-lt"/>
                <a:ea typeface="+mj-ea"/>
                <a:cs typeface="+mj-cs"/>
              </a:rPr>
              <a:t>3. UML DIAGRAM</a:t>
            </a:r>
            <a:br>
              <a:rPr lang="en-GB" sz="2400" dirty="0"/>
            </a:br>
            <a:br>
              <a:rPr lang="en-IN" sz="2800" b="1" u="sng" kern="1200" dirty="0">
                <a:solidFill>
                  <a:schemeClr val="tx1"/>
                </a:solidFill>
                <a:effectLst>
                  <a:outerShdw blurRad="31750" dist="25400" dir="5400000" algn="tl" rotWithShape="0">
                    <a:srgbClr val="000000">
                      <a:alpha val="25000"/>
                    </a:srgbClr>
                  </a:outerShdw>
                </a:effectLst>
              </a:rPr>
            </a:br>
            <a:r>
              <a:rPr lang="en-IN" sz="3100" b="1" u="sng" kern="1200" dirty="0">
                <a:solidFill>
                  <a:schemeClr val="tx1"/>
                </a:solidFill>
                <a:effectLst>
                  <a:outerShdw blurRad="31750" dist="25400" dir="5400000" algn="tl" rotWithShape="0">
                    <a:srgbClr val="000000">
                      <a:alpha val="25000"/>
                    </a:srgbClr>
                  </a:outerShdw>
                </a:effectLst>
              </a:rPr>
              <a:t>USE CASE</a:t>
            </a:r>
            <a:br>
              <a:rPr lang="en-IN" sz="3100" b="1" u="sng" kern="1200" dirty="0">
                <a:solidFill>
                  <a:schemeClr val="tx1"/>
                </a:solidFill>
                <a:effectLst>
                  <a:outerShdw blurRad="31750" dist="25400" dir="5400000" algn="tl" rotWithShape="0">
                    <a:srgbClr val="000000">
                      <a:alpha val="25000"/>
                    </a:srgbClr>
                  </a:outerShdw>
                </a:effectLst>
              </a:rPr>
            </a:br>
            <a:r>
              <a:rPr lang="en-IN" sz="3100" b="1" u="sng" kern="1200" dirty="0">
                <a:solidFill>
                  <a:schemeClr val="tx1"/>
                </a:solidFill>
                <a:effectLst>
                  <a:outerShdw blurRad="31750" dist="25400" dir="5400000" algn="tl" rotWithShape="0">
                    <a:srgbClr val="000000">
                      <a:alpha val="25000"/>
                    </a:srgbClr>
                  </a:outerShdw>
                </a:effectLst>
              </a:rPr>
              <a:t> DIAGRAM</a:t>
            </a:r>
            <a:br>
              <a:rPr lang="en-IN" sz="2800" b="1" u="sng" kern="1200" dirty="0">
                <a:solidFill>
                  <a:schemeClr val="tx1"/>
                </a:solidFill>
                <a:effectLst>
                  <a:outerShdw blurRad="31750" dist="25400" dir="5400000" algn="tl" rotWithShape="0">
                    <a:srgbClr val="000000">
                      <a:alpha val="25000"/>
                    </a:srgbClr>
                  </a:outerShdw>
                </a:effectLst>
                <a:latin typeface="+mj-lt"/>
                <a:ea typeface="+mj-ea"/>
                <a:cs typeface="+mj-cs"/>
              </a:rPr>
            </a:br>
            <a:br>
              <a:rPr lang="en-IN" sz="2800" b="1" u="sng" kern="1200" dirty="0">
                <a:solidFill>
                  <a:schemeClr val="tx1"/>
                </a:solidFill>
                <a:effectLst>
                  <a:outerShdw blurRad="31750" dist="25400" dir="5400000" algn="tl" rotWithShape="0">
                    <a:srgbClr val="000000">
                      <a:alpha val="25000"/>
                    </a:srgbClr>
                  </a:outerShdw>
                </a:effectLst>
                <a:latin typeface="+mj-lt"/>
                <a:ea typeface="+mj-ea"/>
                <a:cs typeface="+mj-cs"/>
              </a:rPr>
            </a:br>
            <a:br>
              <a:rPr lang="en-IN" sz="2800" b="1" u="sng" kern="1200" dirty="0">
                <a:solidFill>
                  <a:schemeClr val="tx1"/>
                </a:solidFill>
                <a:effectLst>
                  <a:outerShdw blurRad="31750" dist="25400" dir="5400000" algn="tl" rotWithShape="0">
                    <a:srgbClr val="000000">
                      <a:alpha val="25000"/>
                    </a:srgbClr>
                  </a:outerShdw>
                </a:effectLst>
                <a:latin typeface="+mj-lt"/>
                <a:ea typeface="+mj-ea"/>
                <a:cs typeface="+mj-cs"/>
              </a:rPr>
            </a:br>
            <a:br>
              <a:rPr lang="en-GB" sz="1000" dirty="0"/>
            </a:br>
            <a:endParaRPr lang="en-GB" dirty="0"/>
          </a:p>
        </p:txBody>
      </p:sp>
      <p:sp>
        <p:nvSpPr>
          <p:cNvPr id="5" name="Slide Number Placeholder 4"/>
          <p:cNvSpPr>
            <a:spLocks noGrp="1"/>
          </p:cNvSpPr>
          <p:nvPr>
            <p:ph type="sldNum" sz="quarter" idx="12"/>
          </p:nvPr>
        </p:nvSpPr>
        <p:spPr/>
        <p:txBody>
          <a:bodyPr/>
          <a:lstStyle/>
          <a:p>
            <a:fld id="{4EACBC72-7417-4BA6-B279-4B7FE6C84E11}" type="slidenum">
              <a:rPr lang="en-GB" smtClean="0"/>
              <a:pPr/>
              <a:t>12</a:t>
            </a:fld>
            <a:endParaRPr lang="en-GB"/>
          </a:p>
        </p:txBody>
      </p:sp>
      <p:pic>
        <p:nvPicPr>
          <p:cNvPr id="9" name="Content Placeholder 8">
            <a:extLst>
              <a:ext uri="{FF2B5EF4-FFF2-40B4-BE49-F238E27FC236}">
                <a16:creationId xmlns:a16="http://schemas.microsoft.com/office/drawing/2014/main" id="{F779B7C0-F7D7-4B9B-920E-F293E327F1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5816" y="260648"/>
            <a:ext cx="5976664" cy="6147296"/>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1520" y="273050"/>
            <a:ext cx="3456384" cy="707678"/>
          </a:xfrm>
        </p:spPr>
        <p:txBody>
          <a:bodyPr>
            <a:normAutofit fontScale="90000"/>
          </a:bodyPr>
          <a:lstStyle/>
          <a:p>
            <a:pPr lvl="1" algn="l" rtl="0">
              <a:spcBef>
                <a:spcPct val="0"/>
              </a:spcBef>
            </a:pPr>
            <a:r>
              <a:rPr lang="en-IN" sz="2800" b="1" u="sng" kern="1200" dirty="0">
                <a:solidFill>
                  <a:schemeClr val="tx1"/>
                </a:solidFill>
                <a:effectLst>
                  <a:outerShdw blurRad="31750" dist="25400" dir="5400000" algn="tl" rotWithShape="0">
                    <a:srgbClr val="000000">
                      <a:alpha val="25000"/>
                    </a:srgbClr>
                  </a:outerShdw>
                </a:effectLst>
                <a:latin typeface="+mj-lt"/>
                <a:ea typeface="+mj-ea"/>
                <a:cs typeface="+mj-cs"/>
              </a:rPr>
              <a:t>ACTIVITY DIAGRAM</a:t>
            </a:r>
            <a:br>
              <a:rPr lang="en-GB" sz="1000" dirty="0"/>
            </a:br>
            <a:endParaRPr lang="en-GB" dirty="0"/>
          </a:p>
        </p:txBody>
      </p:sp>
      <p:sp>
        <p:nvSpPr>
          <p:cNvPr id="2" name="Content Placeholder 1"/>
          <p:cNvSpPr>
            <a:spLocks noGrp="1"/>
          </p:cNvSpPr>
          <p:nvPr>
            <p:ph sz="quarter" idx="4294967295"/>
          </p:nvPr>
        </p:nvSpPr>
        <p:spPr>
          <a:xfrm>
            <a:off x="395536" y="1124744"/>
            <a:ext cx="3240360" cy="544215"/>
          </a:xfrm>
        </p:spPr>
        <p:txBody>
          <a:bodyPr/>
          <a:lstStyle/>
          <a:p>
            <a:r>
              <a:rPr lang="en-GB" dirty="0"/>
              <a:t>LOGIN</a:t>
            </a:r>
          </a:p>
          <a:p>
            <a:pPr>
              <a:buNone/>
            </a:pPr>
            <a:endParaRPr lang="en-GB" dirty="0"/>
          </a:p>
        </p:txBody>
      </p:sp>
      <p:sp>
        <p:nvSpPr>
          <p:cNvPr id="9" name="Slide Number Placeholder 8"/>
          <p:cNvSpPr>
            <a:spLocks noGrp="1"/>
          </p:cNvSpPr>
          <p:nvPr>
            <p:ph type="sldNum" sz="quarter" idx="12"/>
          </p:nvPr>
        </p:nvSpPr>
        <p:spPr/>
        <p:txBody>
          <a:bodyPr/>
          <a:lstStyle/>
          <a:p>
            <a:fld id="{4EACBC72-7417-4BA6-B279-4B7FE6C84E11}" type="slidenum">
              <a:rPr lang="en-GB" smtClean="0"/>
              <a:pPr/>
              <a:t>13</a:t>
            </a:fld>
            <a:endParaRPr lang="en-GB"/>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658635" y="1396851"/>
            <a:ext cx="2834841" cy="475252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ACBC72-7417-4BA6-B279-4B7FE6C84E11}" type="slidenum">
              <a:rPr lang="en-GB" smtClean="0"/>
              <a:pPr/>
              <a:t>14</a:t>
            </a:fld>
            <a:endParaRPr lang="en-GB"/>
          </a:p>
        </p:txBody>
      </p:sp>
      <p:sp>
        <p:nvSpPr>
          <p:cNvPr id="6" name="Content Placeholder 1"/>
          <p:cNvSpPr txBox="1">
            <a:spLocks/>
          </p:cNvSpPr>
          <p:nvPr/>
        </p:nvSpPr>
        <p:spPr>
          <a:xfrm>
            <a:off x="395536" y="332656"/>
            <a:ext cx="3240360" cy="544215"/>
          </a:xfrm>
          <a:prstGeom prst="rect">
            <a:avLst/>
          </a:prstGeom>
        </p:spPr>
        <p:txBody>
          <a:bodyPr vert="horz">
            <a:normAutofit/>
          </a:bodyPr>
          <a:lstStyle/>
          <a:p>
            <a:pPr marL="365760" lvl="0" indent="-256032">
              <a:spcBef>
                <a:spcPts val="400"/>
              </a:spcBef>
              <a:buClr>
                <a:schemeClr val="accent1"/>
              </a:buClr>
              <a:buSzPct val="68000"/>
              <a:buFont typeface="Wingdings 3"/>
              <a:buChar char=""/>
              <a:defRPr/>
            </a:pPr>
            <a:r>
              <a:rPr lang="en-IN" sz="2700" b="1" dirty="0"/>
              <a:t>Job Application </a:t>
            </a:r>
            <a:endParaRPr kumimoji="0" lang="en-GB" sz="2700" b="0" i="0" u="none" strike="noStrike" kern="1200" cap="none" spc="0" normalizeH="0" baseline="0" noProof="0" dirty="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GB" sz="2700" b="0" i="0" u="none" strike="noStrike" kern="1200" cap="none" spc="0" normalizeH="0" baseline="0" noProof="0" dirty="0">
              <a:ln>
                <a:noFill/>
              </a:ln>
              <a:solidFill>
                <a:schemeClr val="tx1"/>
              </a:solidFill>
              <a:effectLst/>
              <a:uLnTx/>
              <a:uFillTx/>
              <a:latin typeface="+mn-lt"/>
              <a:ea typeface="+mn-ea"/>
              <a:cs typeface="+mn-cs"/>
            </a:endParaRPr>
          </a:p>
        </p:txBody>
      </p:sp>
      <p:sp>
        <p:nvSpPr>
          <p:cNvPr id="11" name="Content Placeholder 1"/>
          <p:cNvSpPr txBox="1">
            <a:spLocks/>
          </p:cNvSpPr>
          <p:nvPr/>
        </p:nvSpPr>
        <p:spPr>
          <a:xfrm>
            <a:off x="5076056" y="332656"/>
            <a:ext cx="3744416" cy="504055"/>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GB" sz="2700" b="0" i="0" u="none" strike="noStrike" kern="1200" cap="none" spc="0" normalizeH="0" baseline="0" noProof="0" dirty="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GB" sz="27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971600" y="876872"/>
            <a:ext cx="7200800" cy="5144416"/>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ACBC72-7417-4BA6-B279-4B7FE6C84E11}" type="slidenum">
              <a:rPr lang="en-GB" smtClean="0"/>
              <a:pPr/>
              <a:t>15</a:t>
            </a:fld>
            <a:endParaRPr lang="en-GB"/>
          </a:p>
        </p:txBody>
      </p:sp>
      <p:sp>
        <p:nvSpPr>
          <p:cNvPr id="3" name="Content Placeholder 1"/>
          <p:cNvSpPr txBox="1">
            <a:spLocks/>
          </p:cNvSpPr>
          <p:nvPr/>
        </p:nvSpPr>
        <p:spPr>
          <a:xfrm>
            <a:off x="395536" y="332656"/>
            <a:ext cx="3600400" cy="792088"/>
          </a:xfrm>
          <a:prstGeom prst="rect">
            <a:avLst/>
          </a:prstGeom>
        </p:spPr>
        <p:txBody>
          <a:bodyPr vert="horz">
            <a:normAutofit/>
          </a:bodyPr>
          <a:lstStyle/>
          <a:p>
            <a:pPr marL="365760" indent="-256032">
              <a:lnSpc>
                <a:spcPct val="120000"/>
              </a:lnSpc>
              <a:spcBef>
                <a:spcPts val="400"/>
              </a:spcBef>
              <a:buClr>
                <a:schemeClr val="accent1"/>
              </a:buClr>
              <a:buSzPct val="68000"/>
              <a:buFont typeface="Wingdings 3"/>
              <a:buChar char=""/>
            </a:pPr>
            <a:r>
              <a:rPr lang="en-IN" sz="2700" b="1" dirty="0"/>
              <a:t>Manage Job</a:t>
            </a:r>
            <a:endParaRPr kumimoji="0" lang="en-GB" sz="2700" b="0" i="0" u="none" strike="noStrike" kern="1200" cap="none" spc="0" normalizeH="0" baseline="0" noProof="0" dirty="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GB" sz="27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Content Placeholder 1"/>
          <p:cNvSpPr txBox="1">
            <a:spLocks/>
          </p:cNvSpPr>
          <p:nvPr/>
        </p:nvSpPr>
        <p:spPr>
          <a:xfrm>
            <a:off x="5076056" y="332656"/>
            <a:ext cx="3744416" cy="504055"/>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GB" sz="2700" b="0" i="0" u="none" strike="noStrike" kern="1200" cap="none" spc="0" normalizeH="0" baseline="0" noProof="0" dirty="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GB" sz="2700" b="0" i="0" u="none" strike="noStrike" kern="1200" cap="none" spc="0" normalizeH="0" baseline="0" noProof="0" dirty="0">
              <a:ln>
                <a:noFill/>
              </a:ln>
              <a:solidFill>
                <a:schemeClr val="tx1"/>
              </a:solidFill>
              <a:effectLst/>
              <a:uLnTx/>
              <a:uFillTx/>
              <a:latin typeface="+mn-lt"/>
              <a:ea typeface="+mn-ea"/>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115616" y="1052736"/>
            <a:ext cx="6768752" cy="4320480"/>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EACBC72-7417-4BA6-B279-4B7FE6C84E11}" type="slidenum">
              <a:rPr lang="en-GB" smtClean="0"/>
              <a:pPr/>
              <a:t>16</a:t>
            </a:fld>
            <a:endParaRPr lang="en-GB"/>
          </a:p>
        </p:txBody>
      </p:sp>
      <p:sp>
        <p:nvSpPr>
          <p:cNvPr id="3" name="Content Placeholder 1"/>
          <p:cNvSpPr txBox="1">
            <a:spLocks/>
          </p:cNvSpPr>
          <p:nvPr/>
        </p:nvSpPr>
        <p:spPr>
          <a:xfrm>
            <a:off x="395536" y="332656"/>
            <a:ext cx="3600400" cy="576064"/>
          </a:xfrm>
          <a:prstGeom prst="rect">
            <a:avLst/>
          </a:prstGeom>
        </p:spPr>
        <p:txBody>
          <a:bodyPr vert="horz">
            <a:normAutofit fontScale="77500" lnSpcReduction="20000"/>
          </a:bodyPr>
          <a:lstStyle/>
          <a:p>
            <a:pPr marL="365760" indent="-256032">
              <a:lnSpc>
                <a:spcPct val="120000"/>
              </a:lnSpc>
              <a:spcBef>
                <a:spcPts val="400"/>
              </a:spcBef>
              <a:buClr>
                <a:schemeClr val="accent1"/>
              </a:buClr>
              <a:buSzPct val="68000"/>
              <a:buFont typeface="Wingdings 3"/>
              <a:buChar char=""/>
            </a:pPr>
            <a:r>
              <a:rPr lang="en-IN" sz="3900" b="1" dirty="0"/>
              <a:t>Feedback:</a:t>
            </a:r>
            <a:endParaRPr kumimoji="0" lang="en-GB" sz="2700" b="0" i="0" u="none" strike="noStrike" kern="1200" cap="none" spc="0" normalizeH="0" baseline="0" noProof="0" dirty="0">
              <a:ln>
                <a:noFill/>
              </a:ln>
              <a:solidFill>
                <a:schemeClr val="tx1"/>
              </a:solidFill>
              <a:effectLst/>
              <a:uLnTx/>
              <a:uFillTx/>
              <a:latin typeface="+mn-lt"/>
              <a:ea typeface="+mn-ea"/>
              <a:cs typeface="+mn-cs"/>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None/>
              <a:tabLst/>
              <a:defRPr/>
            </a:pPr>
            <a:endParaRPr kumimoji="0" lang="en-GB" sz="2700" b="0" i="0" u="none" strike="noStrike" kern="1200" cap="none" spc="0" normalizeH="0" baseline="0" noProof="0" dirty="0">
              <a:ln>
                <a:noFill/>
              </a:ln>
              <a:solidFill>
                <a:schemeClr val="tx1"/>
              </a:solidFill>
              <a:effectLst/>
              <a:uLnTx/>
              <a:uFillTx/>
              <a:latin typeface="+mn-lt"/>
              <a:ea typeface="+mn-ea"/>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195736" y="908720"/>
            <a:ext cx="5184576" cy="4464496"/>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52737"/>
            <a:ext cx="8229600" cy="432048"/>
          </a:xfrm>
        </p:spPr>
        <p:txBody>
          <a:bodyPr>
            <a:normAutofit fontScale="25000" lnSpcReduction="20000"/>
          </a:bodyPr>
          <a:lstStyle/>
          <a:p>
            <a:pPr marL="365760" lvl="1" indent="-256032">
              <a:spcBef>
                <a:spcPts val="400"/>
              </a:spcBef>
              <a:buSzPct val="68000"/>
              <a:buNone/>
            </a:pPr>
            <a:r>
              <a:rPr lang="en-IN" sz="11200" b="1" u="sng" dirty="0">
                <a:effectLst>
                  <a:outerShdw blurRad="31750" dist="25400" dir="5400000" algn="tl" rotWithShape="0">
                    <a:srgbClr val="000000">
                      <a:alpha val="25000"/>
                    </a:srgbClr>
                  </a:outerShdw>
                </a:effectLst>
              </a:rPr>
              <a:t>DATA DICTIONARY</a:t>
            </a:r>
            <a:endParaRPr lang="en-GB" sz="11200" b="1" u="sng" dirty="0">
              <a:effectLst>
                <a:outerShdw blurRad="31750" dist="25400" dir="5400000" algn="tl" rotWithShape="0">
                  <a:srgbClr val="000000">
                    <a:alpha val="25000"/>
                  </a:srgbClr>
                </a:outerShdw>
              </a:effectLst>
            </a:endParaRPr>
          </a:p>
          <a:p>
            <a:pPr lvl="0"/>
            <a:r>
              <a:rPr lang="en-IN" sz="7200" b="1" i="1" dirty="0"/>
              <a:t>Table Name: tblLogin</a:t>
            </a:r>
            <a:endParaRPr lang="en-IN" sz="7200" dirty="0"/>
          </a:p>
        </p:txBody>
      </p:sp>
      <p:sp>
        <p:nvSpPr>
          <p:cNvPr id="3" name="Title 2"/>
          <p:cNvSpPr>
            <a:spLocks noGrp="1"/>
          </p:cNvSpPr>
          <p:nvPr>
            <p:ph type="title"/>
          </p:nvPr>
        </p:nvSpPr>
        <p:spPr>
          <a:xfrm>
            <a:off x="467544" y="476672"/>
            <a:ext cx="8229600" cy="418058"/>
          </a:xfrm>
        </p:spPr>
        <p:txBody>
          <a:bodyPr>
            <a:normAutofit fontScale="90000"/>
          </a:bodyPr>
          <a:lstStyle/>
          <a:p>
            <a:pPr lvl="0"/>
            <a:r>
              <a:rPr lang="en-IN" sz="3600" dirty="0"/>
              <a:t>4. SYSTEM DESIGN</a:t>
            </a:r>
            <a:br>
              <a:rPr lang="en-GB" dirty="0"/>
            </a:br>
            <a:endParaRPr lang="en-GB" dirty="0"/>
          </a:p>
        </p:txBody>
      </p:sp>
      <p:sp>
        <p:nvSpPr>
          <p:cNvPr id="6" name="Slide Number Placeholder 5"/>
          <p:cNvSpPr>
            <a:spLocks noGrp="1"/>
          </p:cNvSpPr>
          <p:nvPr>
            <p:ph type="sldNum" sz="quarter" idx="12"/>
          </p:nvPr>
        </p:nvSpPr>
        <p:spPr/>
        <p:txBody>
          <a:bodyPr/>
          <a:lstStyle/>
          <a:p>
            <a:fld id="{4EACBC72-7417-4BA6-B279-4B7FE6C84E11}" type="slidenum">
              <a:rPr lang="en-GB" smtClean="0"/>
              <a:pPr/>
              <a:t>17</a:t>
            </a:fld>
            <a:endParaRPr lang="en-GB"/>
          </a:p>
        </p:txBody>
      </p:sp>
      <p:graphicFrame>
        <p:nvGraphicFramePr>
          <p:cNvPr id="4" name="Table 6">
            <a:extLst>
              <a:ext uri="{FF2B5EF4-FFF2-40B4-BE49-F238E27FC236}">
                <a16:creationId xmlns:a16="http://schemas.microsoft.com/office/drawing/2014/main" id="{C9E2F3D3-1261-48D1-9BF9-E60070548B92}"/>
              </a:ext>
            </a:extLst>
          </p:cNvPr>
          <p:cNvGraphicFramePr>
            <a:graphicFrameLocks noGrp="1"/>
          </p:cNvGraphicFramePr>
          <p:nvPr>
            <p:extLst>
              <p:ext uri="{D42A27DB-BD31-4B8C-83A1-F6EECF244321}">
                <p14:modId xmlns:p14="http://schemas.microsoft.com/office/powerpoint/2010/main" val="3879924152"/>
              </p:ext>
            </p:extLst>
          </p:nvPr>
        </p:nvGraphicFramePr>
        <p:xfrm>
          <a:off x="1259632" y="1916835"/>
          <a:ext cx="6768750" cy="4441666"/>
        </p:xfrm>
        <a:graphic>
          <a:graphicData uri="http://schemas.openxmlformats.org/drawingml/2006/table">
            <a:tbl>
              <a:tblPr firstRow="1" bandRow="1">
                <a:tableStyleId>{5C22544A-7EE6-4342-B048-85BDC9FD1C3A}</a:tableStyleId>
              </a:tblPr>
              <a:tblGrid>
                <a:gridCol w="1353750">
                  <a:extLst>
                    <a:ext uri="{9D8B030D-6E8A-4147-A177-3AD203B41FA5}">
                      <a16:colId xmlns:a16="http://schemas.microsoft.com/office/drawing/2014/main" val="2307889221"/>
                    </a:ext>
                  </a:extLst>
                </a:gridCol>
                <a:gridCol w="1353750">
                  <a:extLst>
                    <a:ext uri="{9D8B030D-6E8A-4147-A177-3AD203B41FA5}">
                      <a16:colId xmlns:a16="http://schemas.microsoft.com/office/drawing/2014/main" val="2916544056"/>
                    </a:ext>
                  </a:extLst>
                </a:gridCol>
                <a:gridCol w="1353750">
                  <a:extLst>
                    <a:ext uri="{9D8B030D-6E8A-4147-A177-3AD203B41FA5}">
                      <a16:colId xmlns:a16="http://schemas.microsoft.com/office/drawing/2014/main" val="355256007"/>
                    </a:ext>
                  </a:extLst>
                </a:gridCol>
                <a:gridCol w="1353750">
                  <a:extLst>
                    <a:ext uri="{9D8B030D-6E8A-4147-A177-3AD203B41FA5}">
                      <a16:colId xmlns:a16="http://schemas.microsoft.com/office/drawing/2014/main" val="589383544"/>
                    </a:ext>
                  </a:extLst>
                </a:gridCol>
                <a:gridCol w="1353750">
                  <a:extLst>
                    <a:ext uri="{9D8B030D-6E8A-4147-A177-3AD203B41FA5}">
                      <a16:colId xmlns:a16="http://schemas.microsoft.com/office/drawing/2014/main" val="2567789478"/>
                    </a:ext>
                  </a:extLst>
                </a:gridCol>
              </a:tblGrid>
              <a:tr h="333722">
                <a:tc>
                  <a:txBody>
                    <a:bodyPr/>
                    <a:lstStyle/>
                    <a:p>
                      <a:pPr algn="just">
                        <a:lnSpc>
                          <a:spcPct val="115000"/>
                        </a:lnSpc>
                        <a:spcAft>
                          <a:spcPts val="1000"/>
                        </a:spcAft>
                      </a:pPr>
                      <a:r>
                        <a:rPr lang="en-US" sz="1400">
                          <a:solidFill>
                            <a:srgbClr val="FFFFFF"/>
                          </a:solidFill>
                          <a:effectLst/>
                          <a:latin typeface="Cambria" panose="02040503050406030204" pitchFamily="18" charset="0"/>
                          <a:ea typeface="Calibri" panose="020F0502020204030204" pitchFamily="34" charset="0"/>
                          <a:cs typeface="Times New Roman" panose="02020603050405020304" pitchFamily="18" charset="0"/>
                        </a:rPr>
                        <a:t>Field Name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a:solidFill>
                            <a:srgbClr val="FFFFFF"/>
                          </a:solidFill>
                          <a:effectLst/>
                          <a:latin typeface="Cambria" panose="02040503050406030204" pitchFamily="18" charset="0"/>
                          <a:ea typeface="Calibri" panose="020F0502020204030204" pitchFamily="34" charset="0"/>
                          <a:cs typeface="Times New Roman" panose="02020603050405020304" pitchFamily="18" charset="0"/>
                        </a:rPr>
                        <a:t>Data Type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a:solidFill>
                            <a:srgbClr val="FFFFFF"/>
                          </a:solidFill>
                          <a:effectLst/>
                          <a:latin typeface="Cambria" panose="02040503050406030204" pitchFamily="18" charset="0"/>
                          <a:ea typeface="Calibri" panose="020F0502020204030204" pitchFamily="34" charset="0"/>
                          <a:cs typeface="Times New Roman" panose="02020603050405020304" pitchFamily="18" charset="0"/>
                        </a:rPr>
                        <a:t>Size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a:solidFill>
                            <a:srgbClr val="FFFFFF"/>
                          </a:solidFill>
                          <a:effectLst/>
                          <a:latin typeface="Cambria" panose="02040503050406030204" pitchFamily="18" charset="0"/>
                          <a:ea typeface="Calibri" panose="020F0502020204030204" pitchFamily="34" charset="0"/>
                          <a:cs typeface="Times New Roman" panose="02020603050405020304" pitchFamily="18" charset="0"/>
                        </a:rPr>
                        <a:t>Constraint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dirty="0">
                          <a:solidFill>
                            <a:srgbClr val="FFFFFF"/>
                          </a:solidFill>
                          <a:effectLst/>
                          <a:latin typeface="Cambria" panose="02040503050406030204" pitchFamily="18" charset="0"/>
                          <a:ea typeface="Calibri" panose="020F0502020204030204" pitchFamily="34" charset="0"/>
                          <a:cs typeface="Times New Roman" panose="02020603050405020304" pitchFamily="18" charset="0"/>
                        </a:rPr>
                        <a:t>Description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11221711"/>
                  </a:ext>
                </a:extLst>
              </a:tr>
              <a:tr h="673780">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LogInId</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Primary Key</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a:t>
                      </a:r>
                      <a:r>
                        <a:rPr lang="en-US" sz="1400" b="1" dirty="0" err="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loginid</a:t>
                      </a: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for </a:t>
                      </a:r>
                      <a:r>
                        <a:rPr lang="en-US" sz="1400" b="1" dirty="0" err="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Owner,HR</a:t>
                      </a: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and Candidate.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7640288"/>
                  </a:ext>
                </a:extLst>
              </a:tr>
              <a:tr h="1132827">
                <a:tc>
                  <a:txBody>
                    <a:bodyPr/>
                    <a:lstStyle/>
                    <a:p>
                      <a:pPr algn="just">
                        <a:lnSpc>
                          <a:spcPct val="115000"/>
                        </a:lnSpc>
                        <a:spcAft>
                          <a:spcPts val="1000"/>
                        </a:spcAft>
                      </a:pPr>
                      <a:r>
                        <a:rPr lang="en-US" sz="14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Email</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255</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having email id for login and authentication.</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3765717"/>
                  </a:ext>
                </a:extLst>
              </a:tr>
              <a:tr h="1132827">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Password</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12</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Password of authenticate user whose login into the system.</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4980420"/>
                  </a:ext>
                </a:extLst>
              </a:tr>
              <a:tr h="903304">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User_type</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describe which type of user login into the system.</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81663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EACBC72-7417-4BA6-B279-4B7FE6C84E11}" type="slidenum">
              <a:rPr lang="en-GB" smtClean="0"/>
              <a:pPr/>
              <a:t>18</a:t>
            </a:fld>
            <a:endParaRPr lang="en-GB"/>
          </a:p>
        </p:txBody>
      </p:sp>
      <p:sp>
        <p:nvSpPr>
          <p:cNvPr id="5" name="Rectangle 4"/>
          <p:cNvSpPr/>
          <p:nvPr/>
        </p:nvSpPr>
        <p:spPr>
          <a:xfrm>
            <a:off x="395536" y="260648"/>
            <a:ext cx="4572000" cy="369332"/>
          </a:xfrm>
          <a:prstGeom prst="rect">
            <a:avLst/>
          </a:prstGeom>
        </p:spPr>
        <p:txBody>
          <a:bodyPr>
            <a:spAutoFit/>
          </a:bodyPr>
          <a:lstStyle/>
          <a:p>
            <a:pPr lvl="0"/>
            <a:r>
              <a:rPr lang="en-IN" b="1" i="1" dirty="0"/>
              <a:t>Table Name: tblUserInfo</a:t>
            </a:r>
            <a:endParaRPr lang="en-IN" dirty="0"/>
          </a:p>
        </p:txBody>
      </p:sp>
      <p:graphicFrame>
        <p:nvGraphicFramePr>
          <p:cNvPr id="6" name="Table 5"/>
          <p:cNvGraphicFramePr>
            <a:graphicFrameLocks noGrp="1"/>
          </p:cNvGraphicFramePr>
          <p:nvPr>
            <p:extLst>
              <p:ext uri="{D42A27DB-BD31-4B8C-83A1-F6EECF244321}">
                <p14:modId xmlns:p14="http://schemas.microsoft.com/office/powerpoint/2010/main" val="1461063279"/>
              </p:ext>
            </p:extLst>
          </p:nvPr>
        </p:nvGraphicFramePr>
        <p:xfrm>
          <a:off x="323528" y="836712"/>
          <a:ext cx="8640960" cy="4536504"/>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2160240">
                  <a:extLst>
                    <a:ext uri="{9D8B030D-6E8A-4147-A177-3AD203B41FA5}">
                      <a16:colId xmlns:a16="http://schemas.microsoft.com/office/drawing/2014/main" val="20003"/>
                    </a:ext>
                  </a:extLst>
                </a:gridCol>
                <a:gridCol w="2448272">
                  <a:extLst>
                    <a:ext uri="{9D8B030D-6E8A-4147-A177-3AD203B41FA5}">
                      <a16:colId xmlns:a16="http://schemas.microsoft.com/office/drawing/2014/main" val="20004"/>
                    </a:ext>
                  </a:extLst>
                </a:gridCol>
              </a:tblGrid>
              <a:tr h="756084">
                <a:tc>
                  <a:txBody>
                    <a:bodyPr/>
                    <a:lstStyle/>
                    <a:p>
                      <a:pPr marL="457200">
                        <a:lnSpc>
                          <a:spcPct val="107000"/>
                        </a:lnSpc>
                        <a:spcAft>
                          <a:spcPts val="0"/>
                        </a:spcAft>
                      </a:pPr>
                      <a:r>
                        <a:rPr lang="en-IN" sz="1400" dirty="0">
                          <a:latin typeface="Cambria"/>
                          <a:ea typeface="Calibri"/>
                          <a:cs typeface="Times New Roman"/>
                        </a:rPr>
                        <a:t>FIELD NAME</a:t>
                      </a:r>
                      <a:endParaRPr lang="en-GB" sz="1400" dirty="0">
                        <a:latin typeface="Calibri"/>
                        <a:ea typeface="Calibri"/>
                        <a:cs typeface="Times New Roman"/>
                      </a:endParaRPr>
                    </a:p>
                  </a:txBody>
                  <a:tcPr marL="68580" marR="68580" marT="0" marB="0"/>
                </a:tc>
                <a:tc>
                  <a:txBody>
                    <a:bodyPr/>
                    <a:lstStyle/>
                    <a:p>
                      <a:pPr marL="457200">
                        <a:lnSpc>
                          <a:spcPct val="107000"/>
                        </a:lnSpc>
                        <a:spcAft>
                          <a:spcPts val="0"/>
                        </a:spcAft>
                      </a:pPr>
                      <a:r>
                        <a:rPr lang="en-IN" sz="1400" dirty="0">
                          <a:latin typeface="Cambria"/>
                          <a:ea typeface="Calibri"/>
                          <a:cs typeface="Times New Roman"/>
                        </a:rPr>
                        <a:t>DATA TYPE</a:t>
                      </a:r>
                      <a:endParaRPr lang="en-GB" sz="1400" dirty="0">
                        <a:latin typeface="Calibri"/>
                        <a:ea typeface="Calibri"/>
                        <a:cs typeface="Times New Roman"/>
                      </a:endParaRPr>
                    </a:p>
                  </a:txBody>
                  <a:tcPr marL="68580" marR="68580" marT="0" marB="0"/>
                </a:tc>
                <a:tc>
                  <a:txBody>
                    <a:bodyPr/>
                    <a:lstStyle/>
                    <a:p>
                      <a:pPr marL="457200" algn="l" rtl="0" eaLnBrk="1" latinLnBrk="0" hangingPunct="1">
                        <a:lnSpc>
                          <a:spcPct val="107000"/>
                        </a:lnSpc>
                        <a:spcAft>
                          <a:spcPts val="800"/>
                        </a:spcAft>
                      </a:pPr>
                      <a:r>
                        <a:rPr kumimoji="0" lang="en-IN" sz="1400" b="1" kern="1200" dirty="0">
                          <a:solidFill>
                            <a:schemeClr val="lt1"/>
                          </a:solidFill>
                          <a:latin typeface="Cambria"/>
                          <a:ea typeface="Calibri"/>
                          <a:cs typeface="Times New Roman"/>
                        </a:rPr>
                        <a:t>SIZE</a:t>
                      </a:r>
                      <a:endParaRPr kumimoji="0" lang="en-GB" sz="1400" b="1" kern="1200" dirty="0">
                        <a:solidFill>
                          <a:schemeClr val="lt1"/>
                        </a:solidFill>
                        <a:latin typeface="Cambria"/>
                        <a:ea typeface="Calibri"/>
                        <a:cs typeface="Times New Roman"/>
                      </a:endParaRPr>
                    </a:p>
                  </a:txBody>
                  <a:tcPr marL="68580" marR="68580" marT="0" marB="0"/>
                </a:tc>
                <a:tc>
                  <a:txBody>
                    <a:bodyPr/>
                    <a:lstStyle/>
                    <a:p>
                      <a:pPr marL="457200" algn="l" rtl="0" eaLnBrk="1" latinLnBrk="0" hangingPunct="1">
                        <a:lnSpc>
                          <a:spcPct val="107000"/>
                        </a:lnSpc>
                        <a:spcAft>
                          <a:spcPts val="800"/>
                        </a:spcAft>
                      </a:pPr>
                      <a:r>
                        <a:rPr kumimoji="0" lang="en-IN" sz="1400" b="1" kern="1200" dirty="0">
                          <a:solidFill>
                            <a:schemeClr val="lt1"/>
                          </a:solidFill>
                          <a:latin typeface="Cambria"/>
                          <a:ea typeface="Calibri"/>
                          <a:cs typeface="Times New Roman"/>
                        </a:rPr>
                        <a:t>CONSTRAINTS</a:t>
                      </a:r>
                      <a:endParaRPr kumimoji="0" lang="en-GB" sz="1400" b="1" kern="1200" dirty="0">
                        <a:solidFill>
                          <a:schemeClr val="lt1"/>
                        </a:solidFill>
                        <a:latin typeface="Cambria"/>
                        <a:ea typeface="Calibri"/>
                        <a:cs typeface="Times New Roman"/>
                      </a:endParaRPr>
                    </a:p>
                  </a:txBody>
                  <a:tcPr marL="68580" marR="68580" marT="0" marB="0"/>
                </a:tc>
                <a:tc>
                  <a:txBody>
                    <a:bodyPr/>
                    <a:lstStyle/>
                    <a:p>
                      <a:pPr marL="457200">
                        <a:lnSpc>
                          <a:spcPct val="107000"/>
                        </a:lnSpc>
                        <a:spcAft>
                          <a:spcPts val="800"/>
                        </a:spcAft>
                      </a:pPr>
                      <a:r>
                        <a:rPr lang="en-IN" sz="1400" dirty="0">
                          <a:latin typeface="Cambria"/>
                          <a:ea typeface="Calibri"/>
                          <a:cs typeface="Times New Roman"/>
                        </a:rPr>
                        <a:t>DESCRITPTION</a:t>
                      </a:r>
                      <a:endParaRPr lang="en-GB" sz="14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756084">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UserInfoId</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Primary Key</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contains </a:t>
                      </a:r>
                      <a:r>
                        <a:rPr lang="en-US" sz="1400" b="1" dirty="0" err="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userinfo</a:t>
                      </a: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id which is used system.</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56084">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LogInId</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Foreign Key</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contains </a:t>
                      </a:r>
                      <a:r>
                        <a:rPr lang="en-US" sz="1400" b="1" dirty="0" err="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loginid</a:t>
                      </a: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into the system.</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56084">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Email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255</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contains email as username.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56084">
                <a:tc>
                  <a:txBody>
                    <a:bodyPr/>
                    <a:lstStyle/>
                    <a:p>
                      <a:pPr algn="just">
                        <a:lnSpc>
                          <a:spcPct val="115000"/>
                        </a:lnSpc>
                        <a:spcAft>
                          <a:spcPts val="1000"/>
                        </a:spcAft>
                      </a:pPr>
                      <a:r>
                        <a:rPr lang="en-US" sz="1400"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Fame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25</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Contains First Name.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756084">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Lname</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25</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Contains Last Name.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04896594"/>
              </p:ext>
            </p:extLst>
          </p:nvPr>
        </p:nvGraphicFramePr>
        <p:xfrm>
          <a:off x="323528" y="260649"/>
          <a:ext cx="8435279" cy="5030931"/>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1376934">
                  <a:extLst>
                    <a:ext uri="{9D8B030D-6E8A-4147-A177-3AD203B41FA5}">
                      <a16:colId xmlns:a16="http://schemas.microsoft.com/office/drawing/2014/main" val="20001"/>
                    </a:ext>
                  </a:extLst>
                </a:gridCol>
                <a:gridCol w="1081682">
                  <a:extLst>
                    <a:ext uri="{9D8B030D-6E8A-4147-A177-3AD203B41FA5}">
                      <a16:colId xmlns:a16="http://schemas.microsoft.com/office/drawing/2014/main" val="20002"/>
                    </a:ext>
                  </a:extLst>
                </a:gridCol>
                <a:gridCol w="2165855">
                  <a:extLst>
                    <a:ext uri="{9D8B030D-6E8A-4147-A177-3AD203B41FA5}">
                      <a16:colId xmlns:a16="http://schemas.microsoft.com/office/drawing/2014/main" val="20003"/>
                    </a:ext>
                  </a:extLst>
                </a:gridCol>
                <a:gridCol w="2298640">
                  <a:extLst>
                    <a:ext uri="{9D8B030D-6E8A-4147-A177-3AD203B41FA5}">
                      <a16:colId xmlns:a16="http://schemas.microsoft.com/office/drawing/2014/main" val="20004"/>
                    </a:ext>
                  </a:extLst>
                </a:gridCol>
              </a:tblGrid>
              <a:tr h="1028677">
                <a:tc>
                  <a:txBody>
                    <a:bodyPr/>
                    <a:lstStyle/>
                    <a:p>
                      <a:pPr marL="457200">
                        <a:lnSpc>
                          <a:spcPct val="107000"/>
                        </a:lnSpc>
                        <a:spcAft>
                          <a:spcPts val="0"/>
                        </a:spcAft>
                      </a:pPr>
                      <a:r>
                        <a:rPr lang="en-IN" sz="1400" dirty="0">
                          <a:latin typeface="Cambria"/>
                          <a:ea typeface="Calibri"/>
                          <a:cs typeface="Times New Roman"/>
                        </a:rPr>
                        <a:t>FIELD NAME</a:t>
                      </a:r>
                      <a:endParaRPr lang="en-GB" sz="1400" dirty="0">
                        <a:latin typeface="Calibri"/>
                        <a:ea typeface="Calibri"/>
                        <a:cs typeface="Times New Roman"/>
                      </a:endParaRPr>
                    </a:p>
                  </a:txBody>
                  <a:tcPr marL="68580" marR="68580" marT="0" marB="0"/>
                </a:tc>
                <a:tc>
                  <a:txBody>
                    <a:bodyPr/>
                    <a:lstStyle/>
                    <a:p>
                      <a:pPr marL="457200">
                        <a:lnSpc>
                          <a:spcPct val="107000"/>
                        </a:lnSpc>
                        <a:spcAft>
                          <a:spcPts val="0"/>
                        </a:spcAft>
                      </a:pPr>
                      <a:r>
                        <a:rPr lang="en-IN" sz="1400" dirty="0">
                          <a:latin typeface="Cambria"/>
                          <a:ea typeface="Calibri"/>
                          <a:cs typeface="Times New Roman"/>
                        </a:rPr>
                        <a:t>DATA TYPE</a:t>
                      </a:r>
                      <a:endParaRPr lang="en-GB" sz="1400" dirty="0">
                        <a:latin typeface="Calibri"/>
                        <a:ea typeface="Calibri"/>
                        <a:cs typeface="Times New Roman"/>
                      </a:endParaRPr>
                    </a:p>
                  </a:txBody>
                  <a:tcPr marL="68580" marR="68580" marT="0" marB="0"/>
                </a:tc>
                <a:tc>
                  <a:txBody>
                    <a:bodyPr/>
                    <a:lstStyle/>
                    <a:p>
                      <a:pPr marL="457200" algn="l" rtl="0" eaLnBrk="1" latinLnBrk="0" hangingPunct="1">
                        <a:lnSpc>
                          <a:spcPct val="107000"/>
                        </a:lnSpc>
                        <a:spcAft>
                          <a:spcPts val="800"/>
                        </a:spcAft>
                      </a:pPr>
                      <a:r>
                        <a:rPr kumimoji="0" lang="en-IN" sz="1400" b="1" kern="1200" dirty="0">
                          <a:solidFill>
                            <a:schemeClr val="lt1"/>
                          </a:solidFill>
                          <a:latin typeface="Cambria"/>
                          <a:ea typeface="Calibri"/>
                          <a:cs typeface="Times New Roman"/>
                        </a:rPr>
                        <a:t>SIZE</a:t>
                      </a:r>
                      <a:endParaRPr kumimoji="0" lang="en-GB" sz="1400" b="1" kern="1200" dirty="0">
                        <a:solidFill>
                          <a:schemeClr val="lt1"/>
                        </a:solidFill>
                        <a:latin typeface="Cambria"/>
                        <a:ea typeface="Calibri"/>
                        <a:cs typeface="Times New Roman"/>
                      </a:endParaRPr>
                    </a:p>
                  </a:txBody>
                  <a:tcPr marL="68580" marR="68580" marT="0" marB="0"/>
                </a:tc>
                <a:tc>
                  <a:txBody>
                    <a:bodyPr/>
                    <a:lstStyle/>
                    <a:p>
                      <a:pPr marL="457200" algn="l" rtl="0" eaLnBrk="1" latinLnBrk="0" hangingPunct="1">
                        <a:lnSpc>
                          <a:spcPct val="107000"/>
                        </a:lnSpc>
                        <a:spcAft>
                          <a:spcPts val="800"/>
                        </a:spcAft>
                      </a:pPr>
                      <a:r>
                        <a:rPr kumimoji="0" lang="en-IN" sz="1400" b="1" kern="1200" dirty="0">
                          <a:solidFill>
                            <a:schemeClr val="lt1"/>
                          </a:solidFill>
                          <a:latin typeface="Cambria"/>
                          <a:ea typeface="Calibri"/>
                          <a:cs typeface="Times New Roman"/>
                        </a:rPr>
                        <a:t>CONSTRAINTS</a:t>
                      </a:r>
                      <a:endParaRPr kumimoji="0" lang="en-GB" sz="1400" b="1" kern="1200" dirty="0">
                        <a:solidFill>
                          <a:schemeClr val="lt1"/>
                        </a:solidFill>
                        <a:latin typeface="Cambria"/>
                        <a:ea typeface="Calibri"/>
                        <a:cs typeface="Times New Roman"/>
                      </a:endParaRPr>
                    </a:p>
                  </a:txBody>
                  <a:tcPr marL="68580" marR="68580" marT="0" marB="0"/>
                </a:tc>
                <a:tc>
                  <a:txBody>
                    <a:bodyPr/>
                    <a:lstStyle/>
                    <a:p>
                      <a:pPr marL="457200">
                        <a:lnSpc>
                          <a:spcPct val="107000"/>
                        </a:lnSpc>
                        <a:spcAft>
                          <a:spcPts val="800"/>
                        </a:spcAft>
                      </a:pPr>
                      <a:r>
                        <a:rPr lang="en-IN" sz="1400" dirty="0">
                          <a:latin typeface="Cambria"/>
                          <a:ea typeface="Calibri"/>
                          <a:cs typeface="Times New Roman"/>
                        </a:rPr>
                        <a:t>DESCRITPTION</a:t>
                      </a:r>
                      <a:endParaRPr lang="en-GB" sz="14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782458">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Dob</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Date</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contains Date Of Birth.</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82458">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State</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30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Contains State.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03712">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Gender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Contains Gender of user.</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804949">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Address</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65</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Contains Address.</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1028677">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Resume</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30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contains pdf file for candidate or HR.</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bl>
          </a:graphicData>
        </a:graphic>
      </p:graphicFrame>
      <p:sp>
        <p:nvSpPr>
          <p:cNvPr id="3" name="Slide Number Placeholder 2"/>
          <p:cNvSpPr>
            <a:spLocks noGrp="1"/>
          </p:cNvSpPr>
          <p:nvPr>
            <p:ph type="sldNum" sz="quarter" idx="12"/>
          </p:nvPr>
        </p:nvSpPr>
        <p:spPr/>
        <p:txBody>
          <a:bodyPr/>
          <a:lstStyle/>
          <a:p>
            <a:fld id="{4EACBC72-7417-4BA6-B279-4B7FE6C84E11}" type="slidenum">
              <a:rPr lang="en-GB" smtClean="0"/>
              <a:pPr/>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20688"/>
            <a:ext cx="8229600" cy="5904656"/>
          </a:xfrm>
        </p:spPr>
        <p:txBody>
          <a:bodyPr>
            <a:normAutofit/>
          </a:bodyPr>
          <a:lstStyle/>
          <a:p>
            <a:pPr algn="just">
              <a:buNone/>
            </a:pPr>
            <a:endParaRPr lang="en-IN" sz="1800" dirty="0"/>
          </a:p>
          <a:p>
            <a:pPr lvl="1">
              <a:buNone/>
            </a:pPr>
            <a:r>
              <a:rPr lang="en-IN" sz="2400" b="1" u="sng" dirty="0">
                <a:effectLst>
                  <a:outerShdw blurRad="31750" dist="25400" dir="5400000" algn="tl" rotWithShape="0">
                    <a:srgbClr val="000000">
                      <a:alpha val="25000"/>
                    </a:srgbClr>
                  </a:outerShdw>
                </a:effectLst>
              </a:rPr>
              <a:t>PURPOSE</a:t>
            </a:r>
          </a:p>
          <a:p>
            <a:r>
              <a:rPr lang="en-US" sz="1400" dirty="0"/>
              <a:t>The purpose of the project is to build an application program to reduce the manual work for managing the Interview , Employer , Post Job , Call Letter .It tracks all the details about the Call Letter ,Employer Registration , Search Job.</a:t>
            </a:r>
            <a:endParaRPr lang="en-IN" sz="1400" dirty="0"/>
          </a:p>
          <a:p>
            <a:pPr algn="just">
              <a:buNone/>
            </a:pPr>
            <a:endParaRPr lang="en-IN" sz="1800" dirty="0"/>
          </a:p>
          <a:p>
            <a:pPr algn="just">
              <a:buNone/>
            </a:pPr>
            <a:endParaRPr lang="en-IN" sz="1800" dirty="0"/>
          </a:p>
          <a:p>
            <a:pPr algn="just">
              <a:buNone/>
            </a:pPr>
            <a:endParaRPr lang="en-IN" sz="1800" dirty="0"/>
          </a:p>
          <a:p>
            <a:pPr lvl="1">
              <a:buNone/>
            </a:pPr>
            <a:r>
              <a:rPr lang="en-IN" sz="2400" b="1" u="sng" dirty="0">
                <a:effectLst>
                  <a:outerShdw blurRad="31750" dist="25400" dir="5400000" algn="tl" rotWithShape="0">
                    <a:srgbClr val="000000">
                      <a:alpha val="25000"/>
                    </a:srgbClr>
                  </a:outerShdw>
                </a:effectLst>
              </a:rPr>
              <a:t>SCOPE</a:t>
            </a:r>
            <a:endParaRPr lang="en-GB" sz="2400" dirty="0"/>
          </a:p>
          <a:p>
            <a:pPr lvl="0"/>
            <a:r>
              <a:rPr lang="en-US" sz="1400" dirty="0"/>
              <a:t>In this system Catalog section will be visit by any one and Job Portal system accessed by only owner of the company and HR(Job Provider) of the company. </a:t>
            </a:r>
            <a:endParaRPr lang="en-IN" sz="1800" dirty="0"/>
          </a:p>
          <a:p>
            <a:pPr lvl="1">
              <a:buNone/>
            </a:pPr>
            <a:endParaRPr lang="en-IN" sz="2400" dirty="0"/>
          </a:p>
        </p:txBody>
      </p:sp>
      <p:sp>
        <p:nvSpPr>
          <p:cNvPr id="2" name="Title 1"/>
          <p:cNvSpPr>
            <a:spLocks noGrp="1"/>
          </p:cNvSpPr>
          <p:nvPr>
            <p:ph type="title"/>
          </p:nvPr>
        </p:nvSpPr>
        <p:spPr>
          <a:xfrm>
            <a:off x="467544" y="116632"/>
            <a:ext cx="8229600" cy="648072"/>
          </a:xfrm>
        </p:spPr>
        <p:txBody>
          <a:bodyPr>
            <a:normAutofit/>
          </a:bodyPr>
          <a:lstStyle/>
          <a:p>
            <a:r>
              <a:rPr lang="en-GB" sz="2400" dirty="0">
                <a:solidFill>
                  <a:schemeClr val="tx1"/>
                </a:solidFill>
              </a:rPr>
              <a:t>1. INTRODUCTION</a:t>
            </a:r>
          </a:p>
        </p:txBody>
      </p:sp>
      <p:sp>
        <p:nvSpPr>
          <p:cNvPr id="4" name="Slide Number Placeholder 3"/>
          <p:cNvSpPr>
            <a:spLocks noGrp="1"/>
          </p:cNvSpPr>
          <p:nvPr>
            <p:ph type="sldNum" sz="quarter" idx="12"/>
          </p:nvPr>
        </p:nvSpPr>
        <p:spPr/>
        <p:txBody>
          <a:bodyPr/>
          <a:lstStyle/>
          <a:p>
            <a:fld id="{4EACBC72-7417-4BA6-B279-4B7FE6C84E11}" type="slidenum">
              <a:rPr lang="en-GB" smtClean="0"/>
              <a:pPr/>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18927069"/>
              </p:ext>
            </p:extLst>
          </p:nvPr>
        </p:nvGraphicFramePr>
        <p:xfrm>
          <a:off x="251520" y="1052736"/>
          <a:ext cx="8640958" cy="4232292"/>
        </p:xfrm>
        <a:graphic>
          <a:graphicData uri="http://schemas.openxmlformats.org/drawingml/2006/table">
            <a:tbl>
              <a:tblPr firstRow="1" bandRow="1">
                <a:tableStyleId>{5C22544A-7EE6-4342-B048-85BDC9FD1C3A}</a:tableStyleId>
              </a:tblPr>
              <a:tblGrid>
                <a:gridCol w="1656183">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gridCol w="2304255">
                  <a:extLst>
                    <a:ext uri="{9D8B030D-6E8A-4147-A177-3AD203B41FA5}">
                      <a16:colId xmlns:a16="http://schemas.microsoft.com/office/drawing/2014/main" val="20004"/>
                    </a:ext>
                  </a:extLst>
                </a:gridCol>
              </a:tblGrid>
              <a:tr h="621688">
                <a:tc>
                  <a:txBody>
                    <a:bodyPr/>
                    <a:lstStyle/>
                    <a:p>
                      <a:pPr marL="457200">
                        <a:lnSpc>
                          <a:spcPct val="107000"/>
                        </a:lnSpc>
                        <a:spcAft>
                          <a:spcPts val="0"/>
                        </a:spcAft>
                      </a:pPr>
                      <a:r>
                        <a:rPr lang="en-IN" sz="1400" dirty="0">
                          <a:latin typeface="Cambria"/>
                          <a:ea typeface="Calibri"/>
                          <a:cs typeface="Times New Roman"/>
                        </a:rPr>
                        <a:t>FIELD NAME</a:t>
                      </a:r>
                      <a:endParaRPr lang="en-GB" sz="1400" dirty="0">
                        <a:latin typeface="Calibri"/>
                        <a:ea typeface="Calibri"/>
                        <a:cs typeface="Times New Roman"/>
                      </a:endParaRPr>
                    </a:p>
                  </a:txBody>
                  <a:tcPr marL="68580" marR="68580" marT="0" marB="0"/>
                </a:tc>
                <a:tc>
                  <a:txBody>
                    <a:bodyPr/>
                    <a:lstStyle/>
                    <a:p>
                      <a:pPr marL="457200">
                        <a:lnSpc>
                          <a:spcPct val="107000"/>
                        </a:lnSpc>
                        <a:spcAft>
                          <a:spcPts val="0"/>
                        </a:spcAft>
                      </a:pPr>
                      <a:r>
                        <a:rPr lang="en-IN" sz="1400" dirty="0">
                          <a:latin typeface="Cambria"/>
                          <a:ea typeface="Calibri"/>
                          <a:cs typeface="Times New Roman"/>
                        </a:rPr>
                        <a:t>DATA TYPE</a:t>
                      </a:r>
                      <a:endParaRPr lang="en-GB" sz="1400" dirty="0">
                        <a:latin typeface="Calibri"/>
                        <a:ea typeface="Calibri"/>
                        <a:cs typeface="Times New Roman"/>
                      </a:endParaRPr>
                    </a:p>
                  </a:txBody>
                  <a:tcPr marL="68580" marR="68580" marT="0" marB="0"/>
                </a:tc>
                <a:tc>
                  <a:txBody>
                    <a:bodyPr/>
                    <a:lstStyle/>
                    <a:p>
                      <a:pPr marL="457200" algn="l" rtl="0" eaLnBrk="1" latinLnBrk="0" hangingPunct="1">
                        <a:lnSpc>
                          <a:spcPct val="107000"/>
                        </a:lnSpc>
                        <a:spcAft>
                          <a:spcPts val="800"/>
                        </a:spcAft>
                      </a:pPr>
                      <a:r>
                        <a:rPr kumimoji="0" lang="en-IN" sz="1400" b="1" kern="1200" dirty="0">
                          <a:solidFill>
                            <a:schemeClr val="lt1"/>
                          </a:solidFill>
                          <a:latin typeface="Cambria"/>
                          <a:ea typeface="Calibri"/>
                          <a:cs typeface="Times New Roman"/>
                        </a:rPr>
                        <a:t>SIZE</a:t>
                      </a:r>
                      <a:endParaRPr kumimoji="0" lang="en-GB" sz="1400" b="1" kern="1200" dirty="0">
                        <a:solidFill>
                          <a:schemeClr val="lt1"/>
                        </a:solidFill>
                        <a:latin typeface="Cambria"/>
                        <a:ea typeface="Calibri"/>
                        <a:cs typeface="Times New Roman"/>
                      </a:endParaRPr>
                    </a:p>
                  </a:txBody>
                  <a:tcPr marL="68580" marR="68580" marT="0" marB="0"/>
                </a:tc>
                <a:tc>
                  <a:txBody>
                    <a:bodyPr/>
                    <a:lstStyle/>
                    <a:p>
                      <a:pPr marL="457200" algn="l" rtl="0" eaLnBrk="1" latinLnBrk="0" hangingPunct="1">
                        <a:lnSpc>
                          <a:spcPct val="107000"/>
                        </a:lnSpc>
                        <a:spcAft>
                          <a:spcPts val="800"/>
                        </a:spcAft>
                      </a:pPr>
                      <a:r>
                        <a:rPr kumimoji="0" lang="en-IN" sz="1400" b="1" kern="1200" dirty="0">
                          <a:solidFill>
                            <a:schemeClr val="lt1"/>
                          </a:solidFill>
                          <a:latin typeface="Cambria"/>
                          <a:ea typeface="Calibri"/>
                          <a:cs typeface="Times New Roman"/>
                        </a:rPr>
                        <a:t>CONSTRAINTS</a:t>
                      </a:r>
                      <a:endParaRPr kumimoji="0" lang="en-GB" sz="1400" b="1" kern="1200" dirty="0">
                        <a:solidFill>
                          <a:schemeClr val="lt1"/>
                        </a:solidFill>
                        <a:latin typeface="Cambria"/>
                        <a:ea typeface="Calibri"/>
                        <a:cs typeface="Times New Roman"/>
                      </a:endParaRPr>
                    </a:p>
                  </a:txBody>
                  <a:tcPr marL="68580" marR="68580" marT="0" marB="0"/>
                </a:tc>
                <a:tc>
                  <a:txBody>
                    <a:bodyPr/>
                    <a:lstStyle/>
                    <a:p>
                      <a:pPr marL="457200">
                        <a:lnSpc>
                          <a:spcPct val="107000"/>
                        </a:lnSpc>
                        <a:spcAft>
                          <a:spcPts val="800"/>
                        </a:spcAft>
                      </a:pPr>
                      <a:r>
                        <a:rPr lang="en-IN" sz="1400" dirty="0">
                          <a:latin typeface="Cambria"/>
                          <a:ea typeface="Calibri"/>
                          <a:cs typeface="Times New Roman"/>
                        </a:rPr>
                        <a:t>DESCRITPTION</a:t>
                      </a:r>
                      <a:endParaRPr lang="en-GB" sz="14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95978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Hedu</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30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It’s contains education of user.</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1676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Mobile_no</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contact info of user.</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95978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Marital_status</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a marital status.</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920977">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Department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30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a department name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a:xfrm>
            <a:off x="251520" y="404664"/>
            <a:ext cx="8229600" cy="648072"/>
          </a:xfrm>
        </p:spPr>
        <p:txBody>
          <a:bodyPr>
            <a:normAutofit fontScale="90000"/>
          </a:bodyPr>
          <a:lstStyle/>
          <a:p>
            <a:pPr lvl="0"/>
            <a:br>
              <a:rPr lang="en-GB" dirty="0"/>
            </a:br>
            <a:endParaRPr lang="en-GB" dirty="0"/>
          </a:p>
        </p:txBody>
      </p:sp>
      <p:sp>
        <p:nvSpPr>
          <p:cNvPr id="5" name="Slide Number Placeholder 4"/>
          <p:cNvSpPr>
            <a:spLocks noGrp="1"/>
          </p:cNvSpPr>
          <p:nvPr>
            <p:ph type="sldNum" sz="quarter" idx="12"/>
          </p:nvPr>
        </p:nvSpPr>
        <p:spPr/>
        <p:txBody>
          <a:bodyPr/>
          <a:lstStyle/>
          <a:p>
            <a:fld id="{4EACBC72-7417-4BA6-B279-4B7FE6C84E11}" type="slidenum">
              <a:rPr lang="en-GB" smtClean="0"/>
              <a:pPr/>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22351140"/>
              </p:ext>
            </p:extLst>
          </p:nvPr>
        </p:nvGraphicFramePr>
        <p:xfrm>
          <a:off x="251520" y="620688"/>
          <a:ext cx="8640960" cy="5611970"/>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20000"/>
                    </a:ext>
                  </a:extLst>
                </a:gridCol>
                <a:gridCol w="1152129">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2160240">
                  <a:extLst>
                    <a:ext uri="{9D8B030D-6E8A-4147-A177-3AD203B41FA5}">
                      <a16:colId xmlns:a16="http://schemas.microsoft.com/office/drawing/2014/main" val="20003"/>
                    </a:ext>
                  </a:extLst>
                </a:gridCol>
                <a:gridCol w="2448271">
                  <a:extLst>
                    <a:ext uri="{9D8B030D-6E8A-4147-A177-3AD203B41FA5}">
                      <a16:colId xmlns:a16="http://schemas.microsoft.com/office/drawing/2014/main" val="20004"/>
                    </a:ext>
                  </a:extLst>
                </a:gridCol>
              </a:tblGrid>
              <a:tr h="553496">
                <a:tc>
                  <a:txBody>
                    <a:bodyPr/>
                    <a:lstStyle/>
                    <a:p>
                      <a:pPr marL="457200">
                        <a:lnSpc>
                          <a:spcPct val="107000"/>
                        </a:lnSpc>
                        <a:spcAft>
                          <a:spcPts val="0"/>
                        </a:spcAft>
                      </a:pPr>
                      <a:r>
                        <a:rPr lang="en-IN" sz="1400" dirty="0">
                          <a:latin typeface="Cambria"/>
                          <a:ea typeface="Calibri"/>
                          <a:cs typeface="Times New Roman"/>
                        </a:rPr>
                        <a:t>FIELD NAME</a:t>
                      </a:r>
                      <a:endParaRPr lang="en-GB" sz="1400" dirty="0">
                        <a:latin typeface="Calibri"/>
                        <a:ea typeface="Calibri"/>
                        <a:cs typeface="Times New Roman"/>
                      </a:endParaRPr>
                    </a:p>
                  </a:txBody>
                  <a:tcPr marL="68580" marR="68580" marT="0" marB="0"/>
                </a:tc>
                <a:tc>
                  <a:txBody>
                    <a:bodyPr/>
                    <a:lstStyle/>
                    <a:p>
                      <a:pPr marL="457200">
                        <a:lnSpc>
                          <a:spcPct val="107000"/>
                        </a:lnSpc>
                        <a:spcAft>
                          <a:spcPts val="0"/>
                        </a:spcAft>
                      </a:pPr>
                      <a:r>
                        <a:rPr lang="en-IN" sz="1400" dirty="0">
                          <a:latin typeface="Cambria"/>
                          <a:ea typeface="Calibri"/>
                          <a:cs typeface="Times New Roman"/>
                        </a:rPr>
                        <a:t>DATA TYPE</a:t>
                      </a:r>
                      <a:endParaRPr lang="en-GB" sz="1400" dirty="0">
                        <a:latin typeface="Calibri"/>
                        <a:ea typeface="Calibri"/>
                        <a:cs typeface="Times New Roman"/>
                      </a:endParaRPr>
                    </a:p>
                  </a:txBody>
                  <a:tcPr marL="68580" marR="68580" marT="0" marB="0"/>
                </a:tc>
                <a:tc>
                  <a:txBody>
                    <a:bodyPr/>
                    <a:lstStyle/>
                    <a:p>
                      <a:pPr marL="457200" algn="l" rtl="0" eaLnBrk="1" latinLnBrk="0" hangingPunct="1">
                        <a:lnSpc>
                          <a:spcPct val="107000"/>
                        </a:lnSpc>
                        <a:spcAft>
                          <a:spcPts val="800"/>
                        </a:spcAft>
                      </a:pPr>
                      <a:r>
                        <a:rPr kumimoji="0" lang="en-IN" sz="1400" b="1" kern="1200" dirty="0">
                          <a:solidFill>
                            <a:schemeClr val="lt1"/>
                          </a:solidFill>
                          <a:latin typeface="Cambria"/>
                          <a:ea typeface="Calibri"/>
                          <a:cs typeface="Times New Roman"/>
                        </a:rPr>
                        <a:t>SIZE</a:t>
                      </a:r>
                      <a:endParaRPr kumimoji="0" lang="en-GB" sz="1400" b="1" kern="1200" dirty="0">
                        <a:solidFill>
                          <a:schemeClr val="lt1"/>
                        </a:solidFill>
                        <a:latin typeface="Cambria"/>
                        <a:ea typeface="Calibri"/>
                        <a:cs typeface="Times New Roman"/>
                      </a:endParaRPr>
                    </a:p>
                  </a:txBody>
                  <a:tcPr marL="68580" marR="68580" marT="0" marB="0"/>
                </a:tc>
                <a:tc>
                  <a:txBody>
                    <a:bodyPr/>
                    <a:lstStyle/>
                    <a:p>
                      <a:pPr marL="457200" algn="l" rtl="0" eaLnBrk="1" latinLnBrk="0" hangingPunct="1">
                        <a:lnSpc>
                          <a:spcPct val="107000"/>
                        </a:lnSpc>
                        <a:spcAft>
                          <a:spcPts val="800"/>
                        </a:spcAft>
                      </a:pPr>
                      <a:r>
                        <a:rPr kumimoji="0" lang="en-IN" sz="1400" b="1" kern="1200" dirty="0">
                          <a:solidFill>
                            <a:schemeClr val="lt1"/>
                          </a:solidFill>
                          <a:latin typeface="Cambria"/>
                          <a:ea typeface="Calibri"/>
                          <a:cs typeface="Times New Roman"/>
                        </a:rPr>
                        <a:t>CONSTRAINTS</a:t>
                      </a:r>
                      <a:endParaRPr kumimoji="0" lang="en-GB" sz="1400" b="1" kern="1200" dirty="0">
                        <a:solidFill>
                          <a:schemeClr val="lt1"/>
                        </a:solidFill>
                        <a:latin typeface="Cambria"/>
                        <a:ea typeface="Calibri"/>
                        <a:cs typeface="Times New Roman"/>
                      </a:endParaRPr>
                    </a:p>
                  </a:txBody>
                  <a:tcPr marL="68580" marR="68580" marT="0" marB="0"/>
                </a:tc>
                <a:tc>
                  <a:txBody>
                    <a:bodyPr/>
                    <a:lstStyle/>
                    <a:p>
                      <a:pPr marL="457200">
                        <a:lnSpc>
                          <a:spcPct val="107000"/>
                        </a:lnSpc>
                        <a:spcAft>
                          <a:spcPts val="800"/>
                        </a:spcAft>
                      </a:pPr>
                      <a:r>
                        <a:rPr lang="en-IN" sz="1400" dirty="0">
                          <a:latin typeface="Cambria"/>
                          <a:ea typeface="Calibri"/>
                          <a:cs typeface="Times New Roman"/>
                        </a:rPr>
                        <a:t>DESCRITPTION</a:t>
                      </a:r>
                      <a:endParaRPr lang="en-GB" sz="14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744402">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ApplicationId</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Primary key</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job id which is used in system by hr.</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744402">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Jobid</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Foreign key</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a job id.</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44402">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ApplicantId</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Foreign key</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id of job seeker id which is used in system.</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44402">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Email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255</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user name for login into the system.</a:t>
                      </a:r>
                    </a:p>
                    <a:p>
                      <a:pPr algn="just">
                        <a:lnSpc>
                          <a:spcPct val="115000"/>
                        </a:lnSpc>
                        <a:spcAft>
                          <a:spcPts val="1000"/>
                        </a:spcAft>
                      </a:pPr>
                      <a:endPar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646715">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Status</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a name of which one is applied for job.</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47968227"/>
                  </a:ext>
                </a:extLst>
              </a:tr>
              <a:tr h="646715">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Remark</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60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a remark for approve or rejection.</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4852559"/>
                  </a:ext>
                </a:extLst>
              </a:tr>
            </a:tbl>
          </a:graphicData>
        </a:graphic>
      </p:graphicFrame>
      <p:sp>
        <p:nvSpPr>
          <p:cNvPr id="3" name="Title 2"/>
          <p:cNvSpPr>
            <a:spLocks noGrp="1"/>
          </p:cNvSpPr>
          <p:nvPr>
            <p:ph type="title"/>
          </p:nvPr>
        </p:nvSpPr>
        <p:spPr/>
        <p:txBody>
          <a:bodyPr>
            <a:normAutofit fontScale="90000"/>
          </a:bodyPr>
          <a:lstStyle/>
          <a:p>
            <a:r>
              <a:rPr lang="en-IN" sz="2000" i="1" dirty="0">
                <a:effectLst/>
              </a:rPr>
              <a:t>Table Name: tblApplication</a:t>
            </a:r>
            <a:br>
              <a:rPr lang="en-IN" dirty="0">
                <a:effectLst/>
              </a:rPr>
            </a:br>
            <a:br>
              <a:rPr lang="en-GB" dirty="0"/>
            </a:br>
            <a:endParaRPr lang="en-GB" dirty="0"/>
          </a:p>
        </p:txBody>
      </p:sp>
      <p:sp>
        <p:nvSpPr>
          <p:cNvPr id="5" name="Slide Number Placeholder 4"/>
          <p:cNvSpPr>
            <a:spLocks noGrp="1"/>
          </p:cNvSpPr>
          <p:nvPr>
            <p:ph type="sldNum" sz="quarter" idx="12"/>
          </p:nvPr>
        </p:nvSpPr>
        <p:spPr/>
        <p:txBody>
          <a:bodyPr/>
          <a:lstStyle/>
          <a:p>
            <a:fld id="{4EACBC72-7417-4BA6-B279-4B7FE6C84E11}" type="slidenum">
              <a:rPr lang="en-GB" smtClean="0"/>
              <a:pPr/>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87203299"/>
              </p:ext>
            </p:extLst>
          </p:nvPr>
        </p:nvGraphicFramePr>
        <p:xfrm>
          <a:off x="323528" y="476673"/>
          <a:ext cx="8640960" cy="6107689"/>
        </p:xfrm>
        <a:graphic>
          <a:graphicData uri="http://schemas.openxmlformats.org/drawingml/2006/table">
            <a:tbl>
              <a:tblPr firstRow="1" bandRow="1">
                <a:tableStyleId>{5C22544A-7EE6-4342-B048-85BDC9FD1C3A}</a:tableStyleId>
              </a:tblPr>
              <a:tblGrid>
                <a:gridCol w="1573064">
                  <a:extLst>
                    <a:ext uri="{9D8B030D-6E8A-4147-A177-3AD203B41FA5}">
                      <a16:colId xmlns:a16="http://schemas.microsoft.com/office/drawing/2014/main" val="20000"/>
                    </a:ext>
                  </a:extLst>
                </a:gridCol>
                <a:gridCol w="1328493">
                  <a:extLst>
                    <a:ext uri="{9D8B030D-6E8A-4147-A177-3AD203B41FA5}">
                      <a16:colId xmlns:a16="http://schemas.microsoft.com/office/drawing/2014/main" val="20001"/>
                    </a:ext>
                  </a:extLst>
                </a:gridCol>
                <a:gridCol w="1115984">
                  <a:extLst>
                    <a:ext uri="{9D8B030D-6E8A-4147-A177-3AD203B41FA5}">
                      <a16:colId xmlns:a16="http://schemas.microsoft.com/office/drawing/2014/main" val="20002"/>
                    </a:ext>
                  </a:extLst>
                </a:gridCol>
                <a:gridCol w="2231967">
                  <a:extLst>
                    <a:ext uri="{9D8B030D-6E8A-4147-A177-3AD203B41FA5}">
                      <a16:colId xmlns:a16="http://schemas.microsoft.com/office/drawing/2014/main" val="20003"/>
                    </a:ext>
                  </a:extLst>
                </a:gridCol>
                <a:gridCol w="2391452">
                  <a:extLst>
                    <a:ext uri="{9D8B030D-6E8A-4147-A177-3AD203B41FA5}">
                      <a16:colId xmlns:a16="http://schemas.microsoft.com/office/drawing/2014/main" val="20004"/>
                    </a:ext>
                  </a:extLst>
                </a:gridCol>
              </a:tblGrid>
              <a:tr h="432216">
                <a:tc>
                  <a:txBody>
                    <a:bodyPr/>
                    <a:lstStyle/>
                    <a:p>
                      <a:pPr marL="457200">
                        <a:lnSpc>
                          <a:spcPct val="107000"/>
                        </a:lnSpc>
                        <a:spcAft>
                          <a:spcPts val="0"/>
                        </a:spcAft>
                      </a:pPr>
                      <a:r>
                        <a:rPr lang="en-IN" sz="1400" dirty="0">
                          <a:latin typeface="Cambria"/>
                          <a:ea typeface="Calibri"/>
                          <a:cs typeface="Times New Roman"/>
                        </a:rPr>
                        <a:t>FIELD NAME</a:t>
                      </a:r>
                      <a:endParaRPr lang="en-GB" sz="1400" dirty="0">
                        <a:latin typeface="Calibri"/>
                        <a:ea typeface="Calibri"/>
                        <a:cs typeface="Times New Roman"/>
                      </a:endParaRPr>
                    </a:p>
                  </a:txBody>
                  <a:tcPr marL="68580" marR="68580" marT="0" marB="0"/>
                </a:tc>
                <a:tc>
                  <a:txBody>
                    <a:bodyPr/>
                    <a:lstStyle/>
                    <a:p>
                      <a:pPr marL="457200">
                        <a:lnSpc>
                          <a:spcPct val="107000"/>
                        </a:lnSpc>
                        <a:spcAft>
                          <a:spcPts val="0"/>
                        </a:spcAft>
                      </a:pPr>
                      <a:r>
                        <a:rPr lang="en-IN" sz="1400" dirty="0">
                          <a:latin typeface="Cambria"/>
                          <a:ea typeface="Calibri"/>
                          <a:cs typeface="Times New Roman"/>
                        </a:rPr>
                        <a:t>DATA TYPE</a:t>
                      </a:r>
                      <a:endParaRPr lang="en-GB" sz="1400" dirty="0">
                        <a:latin typeface="Calibri"/>
                        <a:ea typeface="Calibri"/>
                        <a:cs typeface="Times New Roman"/>
                      </a:endParaRPr>
                    </a:p>
                  </a:txBody>
                  <a:tcPr marL="68580" marR="68580" marT="0" marB="0"/>
                </a:tc>
                <a:tc>
                  <a:txBody>
                    <a:bodyPr/>
                    <a:lstStyle/>
                    <a:p>
                      <a:pPr marL="457200" algn="l" rtl="0" eaLnBrk="1" latinLnBrk="0" hangingPunct="1">
                        <a:lnSpc>
                          <a:spcPct val="107000"/>
                        </a:lnSpc>
                        <a:spcAft>
                          <a:spcPts val="800"/>
                        </a:spcAft>
                      </a:pPr>
                      <a:r>
                        <a:rPr kumimoji="0" lang="en-IN" sz="1400" b="1" kern="1200" dirty="0">
                          <a:solidFill>
                            <a:schemeClr val="lt1"/>
                          </a:solidFill>
                          <a:latin typeface="Cambria"/>
                          <a:ea typeface="Calibri"/>
                          <a:cs typeface="Times New Roman"/>
                        </a:rPr>
                        <a:t>SIZE</a:t>
                      </a:r>
                      <a:endParaRPr kumimoji="0" lang="en-GB" sz="1400" b="1" kern="1200" dirty="0">
                        <a:solidFill>
                          <a:schemeClr val="lt1"/>
                        </a:solidFill>
                        <a:latin typeface="Cambria"/>
                        <a:ea typeface="Calibri"/>
                        <a:cs typeface="Times New Roman"/>
                      </a:endParaRPr>
                    </a:p>
                  </a:txBody>
                  <a:tcPr marL="68580" marR="68580" marT="0" marB="0"/>
                </a:tc>
                <a:tc>
                  <a:txBody>
                    <a:bodyPr/>
                    <a:lstStyle/>
                    <a:p>
                      <a:pPr marL="457200" algn="l" rtl="0" eaLnBrk="1" latinLnBrk="0" hangingPunct="1">
                        <a:lnSpc>
                          <a:spcPct val="107000"/>
                        </a:lnSpc>
                        <a:spcAft>
                          <a:spcPts val="800"/>
                        </a:spcAft>
                      </a:pPr>
                      <a:r>
                        <a:rPr kumimoji="0" lang="en-IN" sz="1400" b="1" kern="1200" dirty="0">
                          <a:solidFill>
                            <a:schemeClr val="lt1"/>
                          </a:solidFill>
                          <a:latin typeface="Cambria"/>
                          <a:ea typeface="Calibri"/>
                          <a:cs typeface="Times New Roman"/>
                        </a:rPr>
                        <a:t>CONSTRAINTS</a:t>
                      </a:r>
                      <a:endParaRPr kumimoji="0" lang="en-GB" sz="1400" b="1" kern="1200" dirty="0">
                        <a:solidFill>
                          <a:schemeClr val="lt1"/>
                        </a:solidFill>
                        <a:latin typeface="Cambria"/>
                        <a:ea typeface="Calibri"/>
                        <a:cs typeface="Times New Roman"/>
                      </a:endParaRPr>
                    </a:p>
                  </a:txBody>
                  <a:tcPr marL="68580" marR="68580" marT="0" marB="0"/>
                </a:tc>
                <a:tc>
                  <a:txBody>
                    <a:bodyPr/>
                    <a:lstStyle/>
                    <a:p>
                      <a:pPr marL="457200">
                        <a:lnSpc>
                          <a:spcPct val="107000"/>
                        </a:lnSpc>
                        <a:spcAft>
                          <a:spcPts val="800"/>
                        </a:spcAft>
                      </a:pPr>
                      <a:r>
                        <a:rPr lang="en-IN" sz="1400" dirty="0">
                          <a:latin typeface="Cambria"/>
                          <a:ea typeface="Calibri"/>
                          <a:cs typeface="Times New Roman"/>
                        </a:rPr>
                        <a:t>DESCRITPTION</a:t>
                      </a:r>
                      <a:endParaRPr lang="en-GB" sz="14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58453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JobId</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job id which is used in system.</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8453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title</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30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job name.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8453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Job_type</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40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a job type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58453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Location</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60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location.</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58453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Company</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30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company name.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11238422"/>
                  </a:ext>
                </a:extLst>
              </a:tr>
              <a:tr h="58453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Description</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50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description for job</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9504370"/>
                  </a:ext>
                </a:extLst>
              </a:tr>
              <a:tr h="58453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Req_experience</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20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req experience for job</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3273688"/>
                  </a:ext>
                </a:extLst>
              </a:tr>
              <a:tr h="58453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Expected_salary</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Varchar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30</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salary</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6968162"/>
                  </a:ext>
                </a:extLst>
              </a:tr>
              <a:tr h="822808">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JobCreatedByUserId</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11</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Not Null</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a:t>
                      </a:r>
                      <a:r>
                        <a:rPr lang="en-US" sz="1400" b="1" dirty="0" err="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userid</a:t>
                      </a: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of which add a job.</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3715128"/>
                  </a:ext>
                </a:extLst>
              </a:tr>
            </a:tbl>
          </a:graphicData>
        </a:graphic>
      </p:graphicFrame>
      <p:sp>
        <p:nvSpPr>
          <p:cNvPr id="3" name="Title 2"/>
          <p:cNvSpPr>
            <a:spLocks noGrp="1"/>
          </p:cNvSpPr>
          <p:nvPr>
            <p:ph type="title"/>
          </p:nvPr>
        </p:nvSpPr>
        <p:spPr/>
        <p:txBody>
          <a:bodyPr>
            <a:normAutofit fontScale="90000"/>
          </a:bodyPr>
          <a:lstStyle/>
          <a:p>
            <a:r>
              <a:rPr lang="en-IN" sz="2000" i="1" dirty="0">
                <a:effectLst/>
              </a:rPr>
              <a:t>Table Name: tblJobs</a:t>
            </a:r>
            <a:br>
              <a:rPr lang="en-IN" dirty="0">
                <a:effectLst/>
              </a:rPr>
            </a:br>
            <a:br>
              <a:rPr lang="en-GB" dirty="0"/>
            </a:br>
            <a:endParaRPr lang="en-GB" dirty="0"/>
          </a:p>
        </p:txBody>
      </p:sp>
      <p:sp>
        <p:nvSpPr>
          <p:cNvPr id="5" name="Slide Number Placeholder 4"/>
          <p:cNvSpPr>
            <a:spLocks noGrp="1"/>
          </p:cNvSpPr>
          <p:nvPr>
            <p:ph type="sldNum" sz="quarter" idx="12"/>
          </p:nvPr>
        </p:nvSpPr>
        <p:spPr/>
        <p:txBody>
          <a:bodyPr/>
          <a:lstStyle/>
          <a:p>
            <a:fld id="{4EACBC72-7417-4BA6-B279-4B7FE6C84E11}" type="slidenum">
              <a:rPr lang="en-GB" smtClean="0"/>
              <a:pPr/>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106895117"/>
              </p:ext>
            </p:extLst>
          </p:nvPr>
        </p:nvGraphicFramePr>
        <p:xfrm>
          <a:off x="251520" y="1124744"/>
          <a:ext cx="8445624" cy="4882834"/>
        </p:xfrm>
        <a:graphic>
          <a:graphicData uri="http://schemas.openxmlformats.org/drawingml/2006/table">
            <a:tbl>
              <a:tblPr firstRow="1" bandRow="1">
                <a:tableStyleId>{5C22544A-7EE6-4342-B048-85BDC9FD1C3A}</a:tableStyleId>
              </a:tblPr>
              <a:tblGrid>
                <a:gridCol w="1512168">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184080">
                  <a:extLst>
                    <a:ext uri="{9D8B030D-6E8A-4147-A177-3AD203B41FA5}">
                      <a16:colId xmlns:a16="http://schemas.microsoft.com/office/drawing/2014/main" val="20002"/>
                    </a:ext>
                  </a:extLst>
                </a:gridCol>
                <a:gridCol w="2143047">
                  <a:extLst>
                    <a:ext uri="{9D8B030D-6E8A-4147-A177-3AD203B41FA5}">
                      <a16:colId xmlns:a16="http://schemas.microsoft.com/office/drawing/2014/main" val="20003"/>
                    </a:ext>
                  </a:extLst>
                </a:gridCol>
                <a:gridCol w="2238177">
                  <a:extLst>
                    <a:ext uri="{9D8B030D-6E8A-4147-A177-3AD203B41FA5}">
                      <a16:colId xmlns:a16="http://schemas.microsoft.com/office/drawing/2014/main" val="20004"/>
                    </a:ext>
                  </a:extLst>
                </a:gridCol>
              </a:tblGrid>
              <a:tr h="627951">
                <a:tc>
                  <a:txBody>
                    <a:bodyPr/>
                    <a:lstStyle/>
                    <a:p>
                      <a:pPr marL="457200">
                        <a:lnSpc>
                          <a:spcPct val="107000"/>
                        </a:lnSpc>
                        <a:spcAft>
                          <a:spcPts val="0"/>
                        </a:spcAft>
                      </a:pPr>
                      <a:r>
                        <a:rPr lang="en-IN" sz="1400" dirty="0">
                          <a:latin typeface="Cambria"/>
                          <a:ea typeface="Calibri"/>
                          <a:cs typeface="Times New Roman"/>
                        </a:rPr>
                        <a:t>FIELD NAME</a:t>
                      </a:r>
                      <a:endParaRPr lang="en-GB" sz="1400" dirty="0">
                        <a:latin typeface="Calibri"/>
                        <a:ea typeface="Calibri"/>
                        <a:cs typeface="Times New Roman"/>
                      </a:endParaRPr>
                    </a:p>
                  </a:txBody>
                  <a:tcPr marL="68580" marR="68580" marT="0" marB="0"/>
                </a:tc>
                <a:tc>
                  <a:txBody>
                    <a:bodyPr/>
                    <a:lstStyle/>
                    <a:p>
                      <a:pPr marL="457200">
                        <a:lnSpc>
                          <a:spcPct val="107000"/>
                        </a:lnSpc>
                        <a:spcAft>
                          <a:spcPts val="0"/>
                        </a:spcAft>
                      </a:pPr>
                      <a:r>
                        <a:rPr lang="en-IN" sz="1400" dirty="0">
                          <a:latin typeface="Cambria"/>
                          <a:ea typeface="Calibri"/>
                          <a:cs typeface="Times New Roman"/>
                        </a:rPr>
                        <a:t>DATA TYPE</a:t>
                      </a:r>
                      <a:endParaRPr lang="en-GB" sz="1400" dirty="0">
                        <a:latin typeface="Calibri"/>
                        <a:ea typeface="Calibri"/>
                        <a:cs typeface="Times New Roman"/>
                      </a:endParaRPr>
                    </a:p>
                  </a:txBody>
                  <a:tcPr marL="68580" marR="68580" marT="0" marB="0"/>
                </a:tc>
                <a:tc>
                  <a:txBody>
                    <a:bodyPr/>
                    <a:lstStyle/>
                    <a:p>
                      <a:pPr marL="457200">
                        <a:lnSpc>
                          <a:spcPct val="107000"/>
                        </a:lnSpc>
                        <a:spcAft>
                          <a:spcPts val="0"/>
                        </a:spcAft>
                      </a:pPr>
                      <a:r>
                        <a:rPr lang="en-IN" sz="1400">
                          <a:latin typeface="Cambria"/>
                          <a:ea typeface="Calibri"/>
                          <a:cs typeface="Times New Roman"/>
                        </a:rPr>
                        <a:t>SIZE</a:t>
                      </a:r>
                      <a:endParaRPr lang="en-GB" sz="1400">
                        <a:latin typeface="Calibri"/>
                        <a:ea typeface="Calibri"/>
                        <a:cs typeface="Times New Roman"/>
                      </a:endParaRPr>
                    </a:p>
                  </a:txBody>
                  <a:tcPr marL="68580" marR="68580" marT="0" marB="0"/>
                </a:tc>
                <a:tc>
                  <a:txBody>
                    <a:bodyPr/>
                    <a:lstStyle/>
                    <a:p>
                      <a:pPr marL="457200">
                        <a:lnSpc>
                          <a:spcPct val="107000"/>
                        </a:lnSpc>
                        <a:spcAft>
                          <a:spcPts val="0"/>
                        </a:spcAft>
                      </a:pPr>
                      <a:r>
                        <a:rPr lang="en-IN" sz="1400" dirty="0">
                          <a:latin typeface="Cambria"/>
                          <a:ea typeface="Calibri"/>
                          <a:cs typeface="Times New Roman"/>
                        </a:rPr>
                        <a:t>CONSTRAINTS</a:t>
                      </a:r>
                      <a:endParaRPr lang="en-GB" sz="1400" dirty="0">
                        <a:latin typeface="Calibri"/>
                        <a:ea typeface="Calibri"/>
                        <a:cs typeface="Times New Roman"/>
                      </a:endParaRPr>
                    </a:p>
                  </a:txBody>
                  <a:tcPr marL="68580" marR="68580" marT="0" marB="0"/>
                </a:tc>
                <a:tc>
                  <a:txBody>
                    <a:bodyPr/>
                    <a:lstStyle/>
                    <a:p>
                      <a:pPr marL="457200">
                        <a:lnSpc>
                          <a:spcPct val="107000"/>
                        </a:lnSpc>
                        <a:spcAft>
                          <a:spcPts val="800"/>
                        </a:spcAft>
                      </a:pPr>
                      <a:r>
                        <a:rPr lang="en-IN" sz="1400" dirty="0">
                          <a:latin typeface="Cambria"/>
                          <a:ea typeface="Calibri"/>
                          <a:cs typeface="Times New Roman"/>
                        </a:rPr>
                        <a:t>DESCRITPTION</a:t>
                      </a:r>
                      <a:endParaRPr lang="en-GB" sz="1400" dirty="0">
                        <a:latin typeface="Calibri"/>
                        <a:ea typeface="Calibri"/>
                        <a:cs typeface="Times New Roman"/>
                      </a:endParaRPr>
                    </a:p>
                  </a:txBody>
                  <a:tcPr marL="68580" marR="68580" marT="0" marB="0"/>
                </a:tc>
                <a:extLst>
                  <a:ext uri="{0D108BD9-81ED-4DB2-BD59-A6C34878D82A}">
                    <a16:rowId xmlns:a16="http://schemas.microsoft.com/office/drawing/2014/main" val="10000"/>
                  </a:ext>
                </a:extLst>
              </a:tr>
              <a:tr h="62795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Rid</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Primary key</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rating id.</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27951">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Loginid</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Foreign key</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a login id.</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884217">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User_type</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User type</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884217">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Star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11</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a no of star which is given by user out of 5.</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7526326"/>
                  </a:ext>
                </a:extLst>
              </a:tr>
              <a:tr h="884217">
                <a:tc>
                  <a:txBody>
                    <a:bodyPr/>
                    <a:lstStyle/>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Comment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15000"/>
                        </a:lnSpc>
                        <a:spcAft>
                          <a:spcPts val="1000"/>
                        </a:spcAft>
                      </a:pPr>
                      <a:r>
                        <a:rPr lang="en-US" sz="140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 </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Vachar</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25</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a:t>
                      </a:r>
                      <a:endParaRPr lang="en-IN" sz="14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15000"/>
                        </a:lnSpc>
                        <a:spcAft>
                          <a:spcPts val="1000"/>
                        </a:spcAft>
                      </a:pPr>
                      <a:r>
                        <a:rPr lang="en-US" sz="1400" b="1" dirty="0">
                          <a:solidFill>
                            <a:schemeClr val="tx1"/>
                          </a:solidFill>
                          <a:effectLst/>
                          <a:latin typeface="Cambria" panose="02040503050406030204" pitchFamily="18" charset="0"/>
                          <a:ea typeface="Calibri" panose="020F0502020204030204" pitchFamily="34" charset="0"/>
                          <a:cs typeface="Times New Roman" panose="02020603050405020304" pitchFamily="18" charset="0"/>
                        </a:rPr>
                        <a:t>It contains a comment for rating.</a:t>
                      </a:r>
                      <a:endParaRPr lang="en-IN"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7829258"/>
                  </a:ext>
                </a:extLst>
              </a:tr>
            </a:tbl>
          </a:graphicData>
        </a:graphic>
      </p:graphicFrame>
      <p:sp>
        <p:nvSpPr>
          <p:cNvPr id="3" name="Title 2"/>
          <p:cNvSpPr>
            <a:spLocks noGrp="1"/>
          </p:cNvSpPr>
          <p:nvPr>
            <p:ph type="title"/>
          </p:nvPr>
        </p:nvSpPr>
        <p:spPr>
          <a:xfrm>
            <a:off x="251520" y="332656"/>
            <a:ext cx="8229600" cy="1143000"/>
          </a:xfrm>
        </p:spPr>
        <p:txBody>
          <a:bodyPr>
            <a:normAutofit fontScale="90000"/>
          </a:bodyPr>
          <a:lstStyle/>
          <a:p>
            <a:r>
              <a:rPr lang="en-IN" sz="2000" i="1" dirty="0">
                <a:effectLst/>
              </a:rPr>
              <a:t>Table Name: tblrating</a:t>
            </a:r>
            <a:br>
              <a:rPr lang="en-IN" dirty="0">
                <a:effectLst/>
              </a:rPr>
            </a:br>
            <a:br>
              <a:rPr lang="en-GB" sz="2800" dirty="0"/>
            </a:br>
            <a:endParaRPr lang="en-GB" sz="2700" dirty="0">
              <a:solidFill>
                <a:schemeClr val="tx1"/>
              </a:solidFill>
              <a:latin typeface="+mn-lt"/>
              <a:ea typeface="+mn-ea"/>
              <a:cs typeface="+mn-cs"/>
            </a:endParaRPr>
          </a:p>
        </p:txBody>
      </p:sp>
      <p:sp>
        <p:nvSpPr>
          <p:cNvPr id="5" name="Slide Number Placeholder 4"/>
          <p:cNvSpPr>
            <a:spLocks noGrp="1"/>
          </p:cNvSpPr>
          <p:nvPr>
            <p:ph type="sldNum" sz="quarter" idx="12"/>
          </p:nvPr>
        </p:nvSpPr>
        <p:spPr/>
        <p:txBody>
          <a:bodyPr/>
          <a:lstStyle/>
          <a:p>
            <a:fld id="{4EACBC72-7417-4BA6-B279-4B7FE6C84E11}" type="slidenum">
              <a:rPr lang="en-GB" smtClean="0"/>
              <a:pPr/>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EACBC72-7417-4BA6-B279-4B7FE6C84E11}" type="slidenum">
              <a:rPr lang="en-GB" smtClean="0"/>
              <a:pPr/>
              <a:t>24</a:t>
            </a:fld>
            <a:endParaRPr lang="en-GB"/>
          </a:p>
        </p:txBody>
      </p:sp>
      <p:sp>
        <p:nvSpPr>
          <p:cNvPr id="4" name="Title 3"/>
          <p:cNvSpPr>
            <a:spLocks noGrp="1"/>
          </p:cNvSpPr>
          <p:nvPr>
            <p:ph type="title"/>
          </p:nvPr>
        </p:nvSpPr>
        <p:spPr/>
        <p:txBody>
          <a:bodyPr/>
          <a:lstStyle/>
          <a:p>
            <a:r>
              <a:rPr lang="en-GB" dirty="0"/>
              <a:t>USER INTERFACE</a:t>
            </a:r>
          </a:p>
        </p:txBody>
      </p:sp>
      <p:pic>
        <p:nvPicPr>
          <p:cNvPr id="1026" name="Picture 2" descr="C:\Users\DELL\Pictures\Screenshots\Screenshot (10).png"/>
          <p:cNvPicPr>
            <a:picLocks noChangeAspect="1" noChangeArrowheads="1"/>
          </p:cNvPicPr>
          <p:nvPr/>
        </p:nvPicPr>
        <p:blipFill>
          <a:blip r:embed="rId2" cstate="print"/>
          <a:srcRect/>
          <a:stretch>
            <a:fillRect/>
          </a:stretch>
        </p:blipFill>
        <p:spPr bwMode="auto">
          <a:xfrm>
            <a:off x="1259632" y="1772816"/>
            <a:ext cx="6744072" cy="3793541"/>
          </a:xfrm>
          <a:prstGeom prst="rect">
            <a:avLst/>
          </a:prstGeom>
          <a:noFill/>
        </p:spPr>
      </p:pic>
      <p:pic>
        <p:nvPicPr>
          <p:cNvPr id="1027" name="Picture 3" descr="C:\Users\DELL\Pictures\Screenshots\Screenshot (1).png"/>
          <p:cNvPicPr>
            <a:picLocks noChangeAspect="1" noChangeArrowheads="1"/>
          </p:cNvPicPr>
          <p:nvPr/>
        </p:nvPicPr>
        <p:blipFill>
          <a:blip r:embed="rId3" cstate="print"/>
          <a:srcRect/>
          <a:stretch>
            <a:fillRect/>
          </a:stretch>
        </p:blipFill>
        <p:spPr bwMode="auto">
          <a:xfrm>
            <a:off x="1259632" y="1772816"/>
            <a:ext cx="6744072" cy="3793541"/>
          </a:xfrm>
          <a:prstGeom prst="rect">
            <a:avLst/>
          </a:prstGeom>
          <a:noFill/>
        </p:spPr>
      </p:pic>
      <p:pic>
        <p:nvPicPr>
          <p:cNvPr id="1028" name="Picture 4" descr="C:\Users\DELL\Pictures\Screenshots\Screenshot (2).png"/>
          <p:cNvPicPr>
            <a:picLocks noChangeAspect="1" noChangeArrowheads="1"/>
          </p:cNvPicPr>
          <p:nvPr/>
        </p:nvPicPr>
        <p:blipFill>
          <a:blip r:embed="rId4" cstate="print"/>
          <a:srcRect/>
          <a:stretch>
            <a:fillRect/>
          </a:stretch>
        </p:blipFill>
        <p:spPr bwMode="auto">
          <a:xfrm>
            <a:off x="1259632" y="1772816"/>
            <a:ext cx="6744072" cy="3793541"/>
          </a:xfrm>
          <a:prstGeom prst="rect">
            <a:avLst/>
          </a:prstGeom>
          <a:noFill/>
        </p:spPr>
      </p:pic>
      <p:pic>
        <p:nvPicPr>
          <p:cNvPr id="1029" name="Picture 5" descr="C:\Users\DELL\Pictures\Screenshots\Screenshot (3).png"/>
          <p:cNvPicPr>
            <a:picLocks noChangeAspect="1" noChangeArrowheads="1"/>
          </p:cNvPicPr>
          <p:nvPr/>
        </p:nvPicPr>
        <p:blipFill>
          <a:blip r:embed="rId5" cstate="print"/>
          <a:srcRect/>
          <a:stretch>
            <a:fillRect/>
          </a:stretch>
        </p:blipFill>
        <p:spPr bwMode="auto">
          <a:xfrm>
            <a:off x="1259632" y="1772816"/>
            <a:ext cx="6744072" cy="3793541"/>
          </a:xfrm>
          <a:prstGeom prst="rect">
            <a:avLst/>
          </a:prstGeom>
          <a:noFill/>
        </p:spPr>
      </p:pic>
      <p:pic>
        <p:nvPicPr>
          <p:cNvPr id="1030" name="Picture 6" descr="C:\Users\DELL\Pictures\Screenshots\Screenshot (4).png"/>
          <p:cNvPicPr>
            <a:picLocks noChangeAspect="1" noChangeArrowheads="1"/>
          </p:cNvPicPr>
          <p:nvPr/>
        </p:nvPicPr>
        <p:blipFill>
          <a:blip r:embed="rId6" cstate="print"/>
          <a:srcRect/>
          <a:stretch>
            <a:fillRect/>
          </a:stretch>
        </p:blipFill>
        <p:spPr bwMode="auto">
          <a:xfrm>
            <a:off x="1259632" y="1772816"/>
            <a:ext cx="6744072" cy="3793541"/>
          </a:xfrm>
          <a:prstGeom prst="rect">
            <a:avLst/>
          </a:prstGeom>
          <a:noFill/>
        </p:spPr>
      </p:pic>
      <p:pic>
        <p:nvPicPr>
          <p:cNvPr id="1031" name="Picture 7" descr="C:\Users\DELL\Pictures\Screenshots\Screenshot (5).png"/>
          <p:cNvPicPr>
            <a:picLocks noChangeAspect="1" noChangeArrowheads="1"/>
          </p:cNvPicPr>
          <p:nvPr/>
        </p:nvPicPr>
        <p:blipFill>
          <a:blip r:embed="rId7" cstate="print"/>
          <a:srcRect/>
          <a:stretch>
            <a:fillRect/>
          </a:stretch>
        </p:blipFill>
        <p:spPr bwMode="auto">
          <a:xfrm>
            <a:off x="1259632" y="1772816"/>
            <a:ext cx="6744072" cy="3793541"/>
          </a:xfrm>
          <a:prstGeom prst="rect">
            <a:avLst/>
          </a:prstGeom>
          <a:noFill/>
        </p:spPr>
      </p:pic>
      <p:pic>
        <p:nvPicPr>
          <p:cNvPr id="1032" name="Picture 8" descr="C:\Users\DELL\Pictures\Screenshots\Screenshot (6).png"/>
          <p:cNvPicPr>
            <a:picLocks noChangeAspect="1" noChangeArrowheads="1"/>
          </p:cNvPicPr>
          <p:nvPr/>
        </p:nvPicPr>
        <p:blipFill>
          <a:blip r:embed="rId8" cstate="print"/>
          <a:srcRect/>
          <a:stretch>
            <a:fillRect/>
          </a:stretch>
        </p:blipFill>
        <p:spPr bwMode="auto">
          <a:xfrm>
            <a:off x="1259632" y="1772816"/>
            <a:ext cx="6744072" cy="3793541"/>
          </a:xfrm>
          <a:prstGeom prst="rect">
            <a:avLst/>
          </a:prstGeom>
          <a:noFill/>
        </p:spPr>
      </p:pic>
      <p:pic>
        <p:nvPicPr>
          <p:cNvPr id="1033" name="Picture 9" descr="C:\Users\DELL\Pictures\Screenshots\Screenshot (7).png"/>
          <p:cNvPicPr>
            <a:picLocks noChangeAspect="1" noChangeArrowheads="1"/>
          </p:cNvPicPr>
          <p:nvPr/>
        </p:nvPicPr>
        <p:blipFill>
          <a:blip r:embed="rId9" cstate="print"/>
          <a:srcRect/>
          <a:stretch>
            <a:fillRect/>
          </a:stretch>
        </p:blipFill>
        <p:spPr bwMode="auto">
          <a:xfrm>
            <a:off x="1259632" y="1772816"/>
            <a:ext cx="6744072" cy="3793541"/>
          </a:xfrm>
          <a:prstGeom prst="rect">
            <a:avLst/>
          </a:prstGeom>
          <a:noFill/>
        </p:spPr>
      </p:pic>
      <p:pic>
        <p:nvPicPr>
          <p:cNvPr id="1034" name="Picture 10" descr="C:\Users\DELL\Pictures\Screenshots\Screenshot (8).png"/>
          <p:cNvPicPr>
            <a:picLocks noChangeAspect="1" noChangeArrowheads="1"/>
          </p:cNvPicPr>
          <p:nvPr/>
        </p:nvPicPr>
        <p:blipFill>
          <a:blip r:embed="rId10" cstate="print"/>
          <a:srcRect/>
          <a:stretch>
            <a:fillRect/>
          </a:stretch>
        </p:blipFill>
        <p:spPr bwMode="auto">
          <a:xfrm>
            <a:off x="1259632" y="1772816"/>
            <a:ext cx="6744072" cy="3793541"/>
          </a:xfrm>
          <a:prstGeom prst="rect">
            <a:avLst/>
          </a:prstGeom>
          <a:noFill/>
        </p:spPr>
      </p:pic>
      <p:pic>
        <p:nvPicPr>
          <p:cNvPr id="1035"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1259632" y="1772816"/>
            <a:ext cx="6744072" cy="3793540"/>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69633" y="476672"/>
            <a:ext cx="4604733" cy="5530428"/>
          </a:xfrm>
        </p:spPr>
      </p:pic>
      <p:sp>
        <p:nvSpPr>
          <p:cNvPr id="3" name="Slide Number Placeholder 2"/>
          <p:cNvSpPr>
            <a:spLocks noGrp="1"/>
          </p:cNvSpPr>
          <p:nvPr>
            <p:ph type="sldNum" sz="quarter" idx="12"/>
          </p:nvPr>
        </p:nvSpPr>
        <p:spPr/>
        <p:txBody>
          <a:bodyPr/>
          <a:lstStyle/>
          <a:p>
            <a:fld id="{4EACBC72-7417-4BA6-B279-4B7FE6C84E11}" type="slidenum">
              <a:rPr lang="en-GB" smtClean="0"/>
              <a:pPr/>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8922" y="1014909"/>
            <a:ext cx="8046155" cy="4525962"/>
          </a:xfrm>
        </p:spPr>
      </p:pic>
      <p:sp>
        <p:nvSpPr>
          <p:cNvPr id="3" name="Slide Number Placeholder 2"/>
          <p:cNvSpPr>
            <a:spLocks noGrp="1"/>
          </p:cNvSpPr>
          <p:nvPr>
            <p:ph type="sldNum" sz="quarter" idx="12"/>
          </p:nvPr>
        </p:nvSpPr>
        <p:spPr/>
        <p:txBody>
          <a:bodyPr/>
          <a:lstStyle/>
          <a:p>
            <a:fld id="{4EACBC72-7417-4BA6-B279-4B7FE6C84E11}" type="slidenum">
              <a:rPr lang="en-GB" smtClean="0"/>
              <a:pPr/>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11560" y="913991"/>
            <a:ext cx="8046155" cy="4525962"/>
          </a:xfrm>
        </p:spPr>
      </p:pic>
      <p:sp>
        <p:nvSpPr>
          <p:cNvPr id="3" name="Slide Number Placeholder 2"/>
          <p:cNvSpPr>
            <a:spLocks noGrp="1"/>
          </p:cNvSpPr>
          <p:nvPr>
            <p:ph type="sldNum" sz="quarter" idx="12"/>
          </p:nvPr>
        </p:nvSpPr>
        <p:spPr/>
        <p:txBody>
          <a:bodyPr/>
          <a:lstStyle/>
          <a:p>
            <a:fld id="{4EACBC72-7417-4BA6-B279-4B7FE6C84E11}" type="slidenum">
              <a:rPr lang="en-GB" smtClean="0"/>
              <a:pPr/>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8922" y="978905"/>
            <a:ext cx="8046155" cy="4525962"/>
          </a:xfrm>
        </p:spPr>
      </p:pic>
      <p:sp>
        <p:nvSpPr>
          <p:cNvPr id="3" name="Slide Number Placeholder 2"/>
          <p:cNvSpPr>
            <a:spLocks noGrp="1"/>
          </p:cNvSpPr>
          <p:nvPr>
            <p:ph type="sldNum" sz="quarter" idx="12"/>
          </p:nvPr>
        </p:nvSpPr>
        <p:spPr/>
        <p:txBody>
          <a:bodyPr/>
          <a:lstStyle/>
          <a:p>
            <a:fld id="{4EACBC72-7417-4BA6-B279-4B7FE6C84E11}" type="slidenum">
              <a:rPr lang="en-GB" smtClean="0"/>
              <a:pPr/>
              <a:t>28</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8922" y="1086917"/>
            <a:ext cx="8046155" cy="4525962"/>
          </a:xfrm>
        </p:spPr>
      </p:pic>
      <p:sp>
        <p:nvSpPr>
          <p:cNvPr id="3" name="Slide Number Placeholder 2"/>
          <p:cNvSpPr>
            <a:spLocks noGrp="1"/>
          </p:cNvSpPr>
          <p:nvPr>
            <p:ph type="sldNum" sz="quarter" idx="12"/>
          </p:nvPr>
        </p:nvSpPr>
        <p:spPr/>
        <p:txBody>
          <a:bodyPr/>
          <a:lstStyle/>
          <a:p>
            <a:fld id="{4EACBC72-7417-4BA6-B279-4B7FE6C84E11}" type="slidenum">
              <a:rPr lang="en-GB" smtClean="0"/>
              <a:pPr/>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052736"/>
            <a:ext cx="8229600" cy="4525963"/>
          </a:xfrm>
        </p:spPr>
        <p:txBody>
          <a:bodyPr>
            <a:normAutofit/>
          </a:bodyPr>
          <a:lstStyle/>
          <a:p>
            <a:pPr>
              <a:buNone/>
            </a:pPr>
            <a:r>
              <a:rPr lang="en-IN" sz="2200" b="1" u="sng" dirty="0">
                <a:effectLst>
                  <a:outerShdw blurRad="31750" dist="25400" dir="5400000" algn="tl" rotWithShape="0">
                    <a:srgbClr val="000000">
                      <a:alpha val="25000"/>
                    </a:srgbClr>
                  </a:outerShdw>
                </a:effectLst>
              </a:rPr>
              <a:t>IDENTIFICATION OF NEEDS</a:t>
            </a:r>
            <a:endParaRPr lang="en-IN" sz="2200" dirty="0"/>
          </a:p>
          <a:p>
            <a:r>
              <a:rPr lang="en-US" sz="1400" dirty="0"/>
              <a:t>The present manual system is based on paperwork which contain several redundant documentation. </a:t>
            </a:r>
          </a:p>
          <a:p>
            <a:r>
              <a:rPr lang="en-US" sz="1400" dirty="0"/>
              <a:t>Important data is lost in paperwork. </a:t>
            </a:r>
          </a:p>
          <a:p>
            <a:r>
              <a:rPr lang="en-US" sz="1400" dirty="0"/>
              <a:t>The present system provide slow </a:t>
            </a:r>
            <a:r>
              <a:rPr lang="en-US" sz="1400" dirty="0" err="1"/>
              <a:t>services.So</a:t>
            </a:r>
            <a:r>
              <a:rPr lang="en-US" sz="1400" dirty="0"/>
              <a:t> to remove limitation we proposed to develop a web system that will manage job and job seekers.</a:t>
            </a:r>
            <a:endParaRPr lang="en-IN" sz="1400" dirty="0"/>
          </a:p>
          <a:p>
            <a:pPr lvl="0">
              <a:buNone/>
            </a:pPr>
            <a:r>
              <a:rPr lang="en-IN" sz="2400" b="1" u="sng" dirty="0"/>
              <a:t>TECHNOLOGY USED</a:t>
            </a:r>
            <a:endParaRPr lang="en-IN" sz="2400" dirty="0"/>
          </a:p>
          <a:p>
            <a:r>
              <a:rPr lang="en-IN" sz="1400" b="1" dirty="0"/>
              <a:t>CLIENT SIDE:</a:t>
            </a:r>
            <a:endParaRPr lang="en-GB" sz="1400" dirty="0"/>
          </a:p>
          <a:p>
            <a:pPr lvl="2">
              <a:buClr>
                <a:srgbClr val="0070C0"/>
              </a:buClr>
            </a:pPr>
            <a:r>
              <a:rPr lang="en-IN" sz="1400" dirty="0"/>
              <a:t>HTML (Mixed with ASP.NET)</a:t>
            </a:r>
            <a:endParaRPr lang="en-GB" sz="1400" dirty="0"/>
          </a:p>
          <a:p>
            <a:pPr lvl="2">
              <a:buClr>
                <a:srgbClr val="0070C0"/>
              </a:buClr>
            </a:pPr>
            <a:r>
              <a:rPr lang="en-IN" sz="1400" dirty="0"/>
              <a:t>CSS</a:t>
            </a:r>
            <a:endParaRPr lang="en-GB" sz="1400" dirty="0"/>
          </a:p>
          <a:p>
            <a:pPr lvl="2">
              <a:buClr>
                <a:srgbClr val="0070C0"/>
              </a:buClr>
            </a:pPr>
            <a:r>
              <a:rPr lang="en-IN" sz="1400" dirty="0"/>
              <a:t>JavaScript</a:t>
            </a:r>
            <a:endParaRPr lang="en-GB" sz="1400" dirty="0"/>
          </a:p>
          <a:p>
            <a:r>
              <a:rPr lang="en-IN" sz="1400" b="1" dirty="0"/>
              <a:t>SERVER SIDE:</a:t>
            </a:r>
            <a:endParaRPr lang="en-GB" sz="1400" dirty="0"/>
          </a:p>
          <a:p>
            <a:pPr lvl="2">
              <a:buClr>
                <a:srgbClr val="0070C0"/>
              </a:buClr>
            </a:pPr>
            <a:r>
              <a:rPr lang="en-IN" sz="1400" dirty="0"/>
              <a:t>ASP.NET</a:t>
            </a:r>
            <a:endParaRPr lang="en-GB" sz="1400" dirty="0"/>
          </a:p>
          <a:p>
            <a:pPr lvl="2">
              <a:buClr>
                <a:srgbClr val="0070C0"/>
              </a:buClr>
            </a:pPr>
            <a:r>
              <a:rPr lang="en-IN" sz="1400" dirty="0"/>
              <a:t>C#</a:t>
            </a:r>
            <a:endParaRPr lang="en-GB" sz="1400" dirty="0"/>
          </a:p>
          <a:p>
            <a:r>
              <a:rPr lang="en-IN" sz="1400" b="1" dirty="0"/>
              <a:t>DATABASE:</a:t>
            </a:r>
            <a:endParaRPr lang="en-GB" sz="1400" dirty="0"/>
          </a:p>
          <a:p>
            <a:pPr lvl="2">
              <a:buClr>
                <a:srgbClr val="0070C0"/>
              </a:buClr>
            </a:pPr>
            <a:r>
              <a:rPr lang="en-IN" sz="1400" dirty="0"/>
              <a:t> SQL Server 2008 R2</a:t>
            </a:r>
            <a:endParaRPr lang="en-GB" sz="1400" dirty="0"/>
          </a:p>
          <a:p>
            <a:endParaRPr lang="en-IN" sz="1400" dirty="0"/>
          </a:p>
          <a:p>
            <a:endParaRPr lang="en-GB" dirty="0"/>
          </a:p>
        </p:txBody>
      </p:sp>
      <p:sp>
        <p:nvSpPr>
          <p:cNvPr id="3" name="Title 2"/>
          <p:cNvSpPr>
            <a:spLocks noGrp="1"/>
          </p:cNvSpPr>
          <p:nvPr>
            <p:ph type="title"/>
          </p:nvPr>
        </p:nvSpPr>
        <p:spPr>
          <a:xfrm>
            <a:off x="457200" y="274638"/>
            <a:ext cx="8229600" cy="634082"/>
          </a:xfrm>
        </p:spPr>
        <p:txBody>
          <a:bodyPr>
            <a:normAutofit/>
          </a:bodyPr>
          <a:lstStyle/>
          <a:p>
            <a:r>
              <a:rPr lang="en-IN" sz="2400" dirty="0">
                <a:solidFill>
                  <a:schemeClr val="tx1"/>
                </a:solidFill>
              </a:rPr>
              <a:t>2. SYSTEM ANALYSIS</a:t>
            </a:r>
            <a:endParaRPr lang="en-GB" sz="2400" dirty="0"/>
          </a:p>
        </p:txBody>
      </p:sp>
      <p:sp>
        <p:nvSpPr>
          <p:cNvPr id="4" name="Slide Number Placeholder 3"/>
          <p:cNvSpPr>
            <a:spLocks noGrp="1"/>
          </p:cNvSpPr>
          <p:nvPr>
            <p:ph type="sldNum" sz="quarter" idx="12"/>
          </p:nvPr>
        </p:nvSpPr>
        <p:spPr/>
        <p:txBody>
          <a:bodyPr/>
          <a:lstStyle/>
          <a:p>
            <a:fld id="{4EACBC72-7417-4BA6-B279-4B7FE6C84E11}" type="slidenum">
              <a:rPr lang="en-GB" smtClean="0"/>
              <a:pPr/>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8922" y="1122921"/>
            <a:ext cx="8046155" cy="4525962"/>
          </a:xfrm>
        </p:spPr>
      </p:pic>
      <p:sp>
        <p:nvSpPr>
          <p:cNvPr id="3" name="Slide Number Placeholder 2"/>
          <p:cNvSpPr>
            <a:spLocks noGrp="1"/>
          </p:cNvSpPr>
          <p:nvPr>
            <p:ph type="sldNum" sz="quarter" idx="12"/>
          </p:nvPr>
        </p:nvSpPr>
        <p:spPr/>
        <p:txBody>
          <a:bodyPr/>
          <a:lstStyle/>
          <a:p>
            <a:fld id="{4EACBC72-7417-4BA6-B279-4B7FE6C84E11}" type="slidenum">
              <a:rPr lang="en-GB" smtClean="0"/>
              <a:pPr/>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8922" y="1014909"/>
            <a:ext cx="8046155" cy="4525962"/>
          </a:xfrm>
        </p:spPr>
      </p:pic>
      <p:sp>
        <p:nvSpPr>
          <p:cNvPr id="3" name="Slide Number Placeholder 2"/>
          <p:cNvSpPr>
            <a:spLocks noGrp="1"/>
          </p:cNvSpPr>
          <p:nvPr>
            <p:ph type="sldNum" sz="quarter" idx="12"/>
          </p:nvPr>
        </p:nvSpPr>
        <p:spPr/>
        <p:txBody>
          <a:bodyPr/>
          <a:lstStyle/>
          <a:p>
            <a:fld id="{4EACBC72-7417-4BA6-B279-4B7FE6C84E11}" type="slidenum">
              <a:rPr lang="en-GB" smtClean="0"/>
              <a:pPr/>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8922" y="978905"/>
            <a:ext cx="8046155" cy="4525962"/>
          </a:xfrm>
        </p:spPr>
      </p:pic>
      <p:sp>
        <p:nvSpPr>
          <p:cNvPr id="3" name="Slide Number Placeholder 2"/>
          <p:cNvSpPr>
            <a:spLocks noGrp="1"/>
          </p:cNvSpPr>
          <p:nvPr>
            <p:ph type="sldNum" sz="quarter" idx="12"/>
          </p:nvPr>
        </p:nvSpPr>
        <p:spPr/>
        <p:txBody>
          <a:bodyPr/>
          <a:lstStyle/>
          <a:p>
            <a:fld id="{4EACBC72-7417-4BA6-B279-4B7FE6C84E11}" type="slidenum">
              <a:rPr lang="en-GB" smtClean="0"/>
              <a:pPr/>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245512" y="978905"/>
            <a:ext cx="2652973" cy="4525962"/>
          </a:xfrm>
        </p:spPr>
      </p:pic>
      <p:sp>
        <p:nvSpPr>
          <p:cNvPr id="3" name="Slide Number Placeholder 2"/>
          <p:cNvSpPr>
            <a:spLocks noGrp="1"/>
          </p:cNvSpPr>
          <p:nvPr>
            <p:ph type="sldNum" sz="quarter" idx="12"/>
          </p:nvPr>
        </p:nvSpPr>
        <p:spPr/>
        <p:txBody>
          <a:bodyPr/>
          <a:lstStyle/>
          <a:p>
            <a:fld id="{4EACBC72-7417-4BA6-B279-4B7FE6C84E11}" type="slidenum">
              <a:rPr lang="en-GB" smtClean="0"/>
              <a:pPr/>
              <a:t>33</a:t>
            </a:fld>
            <a:endParaRPr lang="en-GB"/>
          </a:p>
        </p:txBody>
      </p:sp>
    </p:spTree>
    <p:extLst>
      <p:ext uri="{BB962C8B-B14F-4D97-AF65-F5344CB8AC3E}">
        <p14:creationId xmlns:p14="http://schemas.microsoft.com/office/powerpoint/2010/main" val="778096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8922" y="978905"/>
            <a:ext cx="8046154" cy="4525962"/>
          </a:xfrm>
        </p:spPr>
      </p:pic>
      <p:sp>
        <p:nvSpPr>
          <p:cNvPr id="3" name="Slide Number Placeholder 2"/>
          <p:cNvSpPr>
            <a:spLocks noGrp="1"/>
          </p:cNvSpPr>
          <p:nvPr>
            <p:ph type="sldNum" sz="quarter" idx="12"/>
          </p:nvPr>
        </p:nvSpPr>
        <p:spPr/>
        <p:txBody>
          <a:bodyPr/>
          <a:lstStyle/>
          <a:p>
            <a:fld id="{4EACBC72-7417-4BA6-B279-4B7FE6C84E11}" type="slidenum">
              <a:rPr lang="en-GB" smtClean="0"/>
              <a:pPr/>
              <a:t>34</a:t>
            </a:fld>
            <a:endParaRPr lang="en-GB"/>
          </a:p>
        </p:txBody>
      </p:sp>
    </p:spTree>
    <p:extLst>
      <p:ext uri="{BB962C8B-B14F-4D97-AF65-F5344CB8AC3E}">
        <p14:creationId xmlns:p14="http://schemas.microsoft.com/office/powerpoint/2010/main" val="1933223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8922" y="978905"/>
            <a:ext cx="8046154" cy="4525962"/>
          </a:xfrm>
        </p:spPr>
      </p:pic>
      <p:sp>
        <p:nvSpPr>
          <p:cNvPr id="3" name="Slide Number Placeholder 2"/>
          <p:cNvSpPr>
            <a:spLocks noGrp="1"/>
          </p:cNvSpPr>
          <p:nvPr>
            <p:ph type="sldNum" sz="quarter" idx="12"/>
          </p:nvPr>
        </p:nvSpPr>
        <p:spPr/>
        <p:txBody>
          <a:bodyPr/>
          <a:lstStyle/>
          <a:p>
            <a:fld id="{4EACBC72-7417-4BA6-B279-4B7FE6C84E11}" type="slidenum">
              <a:rPr lang="en-GB" smtClean="0"/>
              <a:pPr/>
              <a:t>35</a:t>
            </a:fld>
            <a:endParaRPr lang="en-GB"/>
          </a:p>
        </p:txBody>
      </p:sp>
    </p:spTree>
    <p:extLst>
      <p:ext uri="{BB962C8B-B14F-4D97-AF65-F5344CB8AC3E}">
        <p14:creationId xmlns:p14="http://schemas.microsoft.com/office/powerpoint/2010/main" val="2275532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48922" y="978905"/>
            <a:ext cx="8046154" cy="4525962"/>
          </a:xfrm>
        </p:spPr>
      </p:pic>
      <p:sp>
        <p:nvSpPr>
          <p:cNvPr id="3" name="Slide Number Placeholder 2"/>
          <p:cNvSpPr>
            <a:spLocks noGrp="1"/>
          </p:cNvSpPr>
          <p:nvPr>
            <p:ph type="sldNum" sz="quarter" idx="12"/>
          </p:nvPr>
        </p:nvSpPr>
        <p:spPr/>
        <p:txBody>
          <a:bodyPr/>
          <a:lstStyle/>
          <a:p>
            <a:fld id="{4EACBC72-7417-4BA6-B279-4B7FE6C84E11}" type="slidenum">
              <a:rPr lang="en-GB" smtClean="0"/>
              <a:pPr/>
              <a:t>36</a:t>
            </a:fld>
            <a:endParaRPr lang="en-GB"/>
          </a:p>
        </p:txBody>
      </p:sp>
    </p:spTree>
    <p:extLst>
      <p:ext uri="{BB962C8B-B14F-4D97-AF65-F5344CB8AC3E}">
        <p14:creationId xmlns:p14="http://schemas.microsoft.com/office/powerpoint/2010/main" val="2222971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0655FC4-EA7B-4F96-850C-7606AA5466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620688"/>
            <a:ext cx="8046154" cy="4464496"/>
          </a:xfrm>
        </p:spPr>
      </p:pic>
      <p:sp>
        <p:nvSpPr>
          <p:cNvPr id="3" name="Slide Number Placeholder 2">
            <a:extLst>
              <a:ext uri="{FF2B5EF4-FFF2-40B4-BE49-F238E27FC236}">
                <a16:creationId xmlns:a16="http://schemas.microsoft.com/office/drawing/2014/main" id="{427DA560-BF0A-48D8-A44C-020F3CFA3073}"/>
              </a:ext>
            </a:extLst>
          </p:cNvPr>
          <p:cNvSpPr>
            <a:spLocks noGrp="1"/>
          </p:cNvSpPr>
          <p:nvPr>
            <p:ph type="sldNum" sz="quarter" idx="12"/>
          </p:nvPr>
        </p:nvSpPr>
        <p:spPr/>
        <p:txBody>
          <a:bodyPr/>
          <a:lstStyle/>
          <a:p>
            <a:fld id="{4EACBC72-7417-4BA6-B279-4B7FE6C84E11}" type="slidenum">
              <a:rPr lang="en-GB" smtClean="0"/>
              <a:pPr/>
              <a:t>37</a:t>
            </a:fld>
            <a:endParaRPr lang="en-GB"/>
          </a:p>
        </p:txBody>
      </p:sp>
    </p:spTree>
    <p:extLst>
      <p:ext uri="{BB962C8B-B14F-4D97-AF65-F5344CB8AC3E}">
        <p14:creationId xmlns:p14="http://schemas.microsoft.com/office/powerpoint/2010/main" val="1248442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784DC18-3D59-45C1-A594-8104FCE3BD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4208" y="1481138"/>
            <a:ext cx="3495583" cy="4525962"/>
          </a:xfrm>
        </p:spPr>
      </p:pic>
      <p:sp>
        <p:nvSpPr>
          <p:cNvPr id="3" name="Slide Number Placeholder 2">
            <a:extLst>
              <a:ext uri="{FF2B5EF4-FFF2-40B4-BE49-F238E27FC236}">
                <a16:creationId xmlns:a16="http://schemas.microsoft.com/office/drawing/2014/main" id="{4E0D954A-DDBC-4549-BEDD-BF5448961BA2}"/>
              </a:ext>
            </a:extLst>
          </p:cNvPr>
          <p:cNvSpPr>
            <a:spLocks noGrp="1"/>
          </p:cNvSpPr>
          <p:nvPr>
            <p:ph type="sldNum" sz="quarter" idx="12"/>
          </p:nvPr>
        </p:nvSpPr>
        <p:spPr/>
        <p:txBody>
          <a:bodyPr/>
          <a:lstStyle/>
          <a:p>
            <a:fld id="{4EACBC72-7417-4BA6-B279-4B7FE6C84E11}" type="slidenum">
              <a:rPr lang="en-GB" smtClean="0"/>
              <a:pPr/>
              <a:t>38</a:t>
            </a:fld>
            <a:endParaRPr lang="en-GB"/>
          </a:p>
        </p:txBody>
      </p:sp>
      <p:sp>
        <p:nvSpPr>
          <p:cNvPr id="4" name="Title 3">
            <a:extLst>
              <a:ext uri="{FF2B5EF4-FFF2-40B4-BE49-F238E27FC236}">
                <a16:creationId xmlns:a16="http://schemas.microsoft.com/office/drawing/2014/main" id="{65CBD1D4-7C04-407B-9E8F-E250DB89B5B1}"/>
              </a:ext>
            </a:extLst>
          </p:cNvPr>
          <p:cNvSpPr>
            <a:spLocks noGrp="1"/>
          </p:cNvSpPr>
          <p:nvPr>
            <p:ph type="title"/>
          </p:nvPr>
        </p:nvSpPr>
        <p:spPr/>
        <p:txBody>
          <a:bodyPr>
            <a:normAutofit/>
          </a:bodyPr>
          <a:lstStyle/>
          <a:p>
            <a:r>
              <a:rPr lang="en-GB" dirty="0"/>
              <a:t>Test Cases</a:t>
            </a:r>
            <a:br>
              <a:rPr lang="en-GB" dirty="0"/>
            </a:br>
            <a:r>
              <a:rPr lang="en-GB" sz="2200" u="sng" dirty="0"/>
              <a:t>Registration:</a:t>
            </a:r>
            <a:endParaRPr lang="en-IN" sz="2200" u="sng" dirty="0"/>
          </a:p>
        </p:txBody>
      </p:sp>
    </p:spTree>
    <p:extLst>
      <p:ext uri="{BB962C8B-B14F-4D97-AF65-F5344CB8AC3E}">
        <p14:creationId xmlns:p14="http://schemas.microsoft.com/office/powerpoint/2010/main" val="4232206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1B6EC67-FB4E-4487-BDF0-B354492558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
        <p:nvSpPr>
          <p:cNvPr id="3" name="Slide Number Placeholder 2">
            <a:extLst>
              <a:ext uri="{FF2B5EF4-FFF2-40B4-BE49-F238E27FC236}">
                <a16:creationId xmlns:a16="http://schemas.microsoft.com/office/drawing/2014/main" id="{5B6D2DAC-C0C4-423F-815C-C1C229914305}"/>
              </a:ext>
            </a:extLst>
          </p:cNvPr>
          <p:cNvSpPr>
            <a:spLocks noGrp="1"/>
          </p:cNvSpPr>
          <p:nvPr>
            <p:ph type="sldNum" sz="quarter" idx="12"/>
          </p:nvPr>
        </p:nvSpPr>
        <p:spPr/>
        <p:txBody>
          <a:bodyPr/>
          <a:lstStyle/>
          <a:p>
            <a:fld id="{4EACBC72-7417-4BA6-B279-4B7FE6C84E11}" type="slidenum">
              <a:rPr lang="en-GB" smtClean="0"/>
              <a:pPr/>
              <a:t>39</a:t>
            </a:fld>
            <a:endParaRPr lang="en-GB"/>
          </a:p>
        </p:txBody>
      </p:sp>
      <p:sp>
        <p:nvSpPr>
          <p:cNvPr id="7" name="Rectangle 6">
            <a:extLst>
              <a:ext uri="{FF2B5EF4-FFF2-40B4-BE49-F238E27FC236}">
                <a16:creationId xmlns:a16="http://schemas.microsoft.com/office/drawing/2014/main" id="{A6237828-CE60-4B4E-AB7E-E61E5F2A9948}"/>
              </a:ext>
            </a:extLst>
          </p:cNvPr>
          <p:cNvSpPr/>
          <p:nvPr/>
        </p:nvSpPr>
        <p:spPr>
          <a:xfrm>
            <a:off x="611560" y="764704"/>
            <a:ext cx="952505" cy="400110"/>
          </a:xfrm>
          <a:prstGeom prst="rect">
            <a:avLst/>
          </a:prstGeom>
        </p:spPr>
        <p:txBody>
          <a:bodyPr wrap="none">
            <a:spAutoFit/>
          </a:bodyPr>
          <a:lstStyle/>
          <a:p>
            <a:r>
              <a:rPr lang="en-IN" sz="2000" b="1" u="sng" dirty="0"/>
              <a:t>Login:</a:t>
            </a:r>
          </a:p>
        </p:txBody>
      </p:sp>
    </p:spTree>
    <p:extLst>
      <p:ext uri="{BB962C8B-B14F-4D97-AF65-F5344CB8AC3E}">
        <p14:creationId xmlns:p14="http://schemas.microsoft.com/office/powerpoint/2010/main" val="1343457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052736"/>
            <a:ext cx="8229600" cy="3816424"/>
          </a:xfrm>
        </p:spPr>
        <p:txBody>
          <a:bodyPr>
            <a:normAutofit/>
          </a:bodyPr>
          <a:lstStyle/>
          <a:p>
            <a:pPr marL="109728" indent="0">
              <a:buNone/>
            </a:pPr>
            <a:r>
              <a:rPr lang="en-IN" sz="2000" b="1" dirty="0"/>
              <a:t>Login and Registration:</a:t>
            </a:r>
          </a:p>
          <a:p>
            <a:pPr marL="109728" indent="0">
              <a:buNone/>
            </a:pPr>
            <a:r>
              <a:rPr lang="en-IN" sz="2000" b="1" dirty="0"/>
              <a:t> </a:t>
            </a:r>
            <a:r>
              <a:rPr lang="en-US" sz="1400" dirty="0"/>
              <a:t>Owner /HR(Job Provider) can login with their unique username or password. </a:t>
            </a:r>
          </a:p>
          <a:p>
            <a:pPr>
              <a:buNone/>
            </a:pPr>
            <a:r>
              <a:rPr lang="en-US" sz="1400" dirty="0"/>
              <a:t>  Job Seeker can registration into the system and login with their username or password. </a:t>
            </a:r>
            <a:endParaRPr lang="en-IN" sz="1600" dirty="0"/>
          </a:p>
          <a:p>
            <a:endParaRPr lang="en-IN" sz="2000" b="1" dirty="0"/>
          </a:p>
          <a:p>
            <a:endParaRPr lang="en-IN" sz="2000" b="1" dirty="0"/>
          </a:p>
          <a:p>
            <a:pPr marL="109728" indent="0">
              <a:buNone/>
            </a:pPr>
            <a:r>
              <a:rPr lang="en-IN" sz="2000" b="1" dirty="0"/>
              <a:t>Feedback: </a:t>
            </a:r>
          </a:p>
          <a:p>
            <a:pPr marL="109728" indent="0">
              <a:buNone/>
            </a:pPr>
            <a:r>
              <a:rPr lang="en-US" sz="1400" dirty="0"/>
              <a:t>Owner should be able to view the feedback of job seeker. </a:t>
            </a:r>
          </a:p>
          <a:p>
            <a:pPr marL="109728" indent="0">
              <a:buNone/>
            </a:pPr>
            <a:r>
              <a:rPr lang="en-US" sz="1400" dirty="0"/>
              <a:t> Job seeker should be able to give a feedback. </a:t>
            </a:r>
            <a:endParaRPr lang="en-GB" sz="2400" dirty="0"/>
          </a:p>
          <a:p>
            <a:pPr marL="393192" lvl="1" indent="0">
              <a:buNone/>
            </a:pPr>
            <a:endParaRPr lang="en-GB" sz="2400" dirty="0"/>
          </a:p>
          <a:p>
            <a:pPr>
              <a:buNone/>
            </a:pPr>
            <a:endParaRPr lang="en-GB" sz="5700" dirty="0"/>
          </a:p>
        </p:txBody>
      </p:sp>
      <p:sp>
        <p:nvSpPr>
          <p:cNvPr id="3" name="Title 2"/>
          <p:cNvSpPr>
            <a:spLocks noGrp="1"/>
          </p:cNvSpPr>
          <p:nvPr>
            <p:ph type="title"/>
          </p:nvPr>
        </p:nvSpPr>
        <p:spPr>
          <a:xfrm>
            <a:off x="457200" y="274638"/>
            <a:ext cx="8229600" cy="706090"/>
          </a:xfrm>
        </p:spPr>
        <p:txBody>
          <a:bodyPr>
            <a:noAutofit/>
          </a:bodyPr>
          <a:lstStyle/>
          <a:p>
            <a:br>
              <a:rPr lang="en-IN" dirty="0">
                <a:solidFill>
                  <a:schemeClr val="tx1"/>
                </a:solidFill>
              </a:rPr>
            </a:br>
            <a:br>
              <a:rPr lang="en-IN" dirty="0">
                <a:solidFill>
                  <a:schemeClr val="tx1"/>
                </a:solidFill>
              </a:rPr>
            </a:br>
            <a:r>
              <a:rPr lang="en-IN" sz="2400" u="sng" dirty="0">
                <a:solidFill>
                  <a:schemeClr val="tx1"/>
                </a:solidFill>
              </a:rPr>
              <a:t>FUNCTIONAL REQUIREMENTS</a:t>
            </a:r>
            <a:br>
              <a:rPr lang="en-IN" sz="4400" u="sng" dirty="0"/>
            </a:br>
            <a:br>
              <a:rPr lang="en-GB" dirty="0">
                <a:solidFill>
                  <a:schemeClr val="tx1"/>
                </a:solidFill>
              </a:rPr>
            </a:br>
            <a:endParaRPr lang="en-GB" dirty="0">
              <a:solidFill>
                <a:schemeClr val="tx1"/>
              </a:solidFill>
            </a:endParaRPr>
          </a:p>
        </p:txBody>
      </p:sp>
      <p:sp>
        <p:nvSpPr>
          <p:cNvPr id="4" name="Slide Number Placeholder 3"/>
          <p:cNvSpPr>
            <a:spLocks noGrp="1"/>
          </p:cNvSpPr>
          <p:nvPr>
            <p:ph type="sldNum" sz="quarter" idx="12"/>
          </p:nvPr>
        </p:nvSpPr>
        <p:spPr/>
        <p:txBody>
          <a:bodyPr/>
          <a:lstStyle/>
          <a:p>
            <a:fld id="{4EACBC72-7417-4BA6-B279-4B7FE6C84E11}" type="slidenum">
              <a:rPr lang="en-GB" smtClean="0"/>
              <a:pPr/>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B99D626-60FF-4A50-9B54-334D726D5B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
        <p:nvSpPr>
          <p:cNvPr id="3" name="Slide Number Placeholder 2">
            <a:extLst>
              <a:ext uri="{FF2B5EF4-FFF2-40B4-BE49-F238E27FC236}">
                <a16:creationId xmlns:a16="http://schemas.microsoft.com/office/drawing/2014/main" id="{2328246B-A542-45BF-BF79-278CD6CD6DFD}"/>
              </a:ext>
            </a:extLst>
          </p:cNvPr>
          <p:cNvSpPr>
            <a:spLocks noGrp="1"/>
          </p:cNvSpPr>
          <p:nvPr>
            <p:ph type="sldNum" sz="quarter" idx="12"/>
          </p:nvPr>
        </p:nvSpPr>
        <p:spPr/>
        <p:txBody>
          <a:bodyPr/>
          <a:lstStyle/>
          <a:p>
            <a:fld id="{4EACBC72-7417-4BA6-B279-4B7FE6C84E11}" type="slidenum">
              <a:rPr lang="en-GB" smtClean="0"/>
              <a:pPr/>
              <a:t>40</a:t>
            </a:fld>
            <a:endParaRPr lang="en-GB"/>
          </a:p>
        </p:txBody>
      </p:sp>
    </p:spTree>
    <p:extLst>
      <p:ext uri="{BB962C8B-B14F-4D97-AF65-F5344CB8AC3E}">
        <p14:creationId xmlns:p14="http://schemas.microsoft.com/office/powerpoint/2010/main" val="1761154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2D08BD6-8518-4827-B8A9-EAB92F3E66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923" y="1481138"/>
            <a:ext cx="8046154" cy="4525962"/>
          </a:xfrm>
        </p:spPr>
      </p:pic>
      <p:sp>
        <p:nvSpPr>
          <p:cNvPr id="3" name="Slide Number Placeholder 2">
            <a:extLst>
              <a:ext uri="{FF2B5EF4-FFF2-40B4-BE49-F238E27FC236}">
                <a16:creationId xmlns:a16="http://schemas.microsoft.com/office/drawing/2014/main" id="{668C1ED8-9F2F-4A1C-867D-6ADF5C87A75D}"/>
              </a:ext>
            </a:extLst>
          </p:cNvPr>
          <p:cNvSpPr>
            <a:spLocks noGrp="1"/>
          </p:cNvSpPr>
          <p:nvPr>
            <p:ph type="sldNum" sz="quarter" idx="12"/>
          </p:nvPr>
        </p:nvSpPr>
        <p:spPr/>
        <p:txBody>
          <a:bodyPr/>
          <a:lstStyle/>
          <a:p>
            <a:fld id="{4EACBC72-7417-4BA6-B279-4B7FE6C84E11}" type="slidenum">
              <a:rPr lang="en-GB" smtClean="0"/>
              <a:pPr/>
              <a:t>41</a:t>
            </a:fld>
            <a:endParaRPr lang="en-GB"/>
          </a:p>
        </p:txBody>
      </p:sp>
      <p:sp>
        <p:nvSpPr>
          <p:cNvPr id="4" name="Title 3">
            <a:extLst>
              <a:ext uri="{FF2B5EF4-FFF2-40B4-BE49-F238E27FC236}">
                <a16:creationId xmlns:a16="http://schemas.microsoft.com/office/drawing/2014/main" id="{1B2DFD46-E918-4A35-B8FD-CAF85D4ED5E4}"/>
              </a:ext>
            </a:extLst>
          </p:cNvPr>
          <p:cNvSpPr>
            <a:spLocks noGrp="1"/>
          </p:cNvSpPr>
          <p:nvPr>
            <p:ph type="title"/>
          </p:nvPr>
        </p:nvSpPr>
        <p:spPr/>
        <p:txBody>
          <a:bodyPr>
            <a:normAutofit/>
          </a:bodyPr>
          <a:lstStyle/>
          <a:p>
            <a:r>
              <a:rPr lang="en-IN" sz="2000" u="sng" dirty="0"/>
              <a:t>Approve or Reject page: </a:t>
            </a:r>
          </a:p>
        </p:txBody>
      </p:sp>
    </p:spTree>
    <p:extLst>
      <p:ext uri="{BB962C8B-B14F-4D97-AF65-F5344CB8AC3E}">
        <p14:creationId xmlns:p14="http://schemas.microsoft.com/office/powerpoint/2010/main" val="3214162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E48C4D-A4CA-481B-893B-0D564D9A943A}"/>
              </a:ext>
            </a:extLst>
          </p:cNvPr>
          <p:cNvSpPr>
            <a:spLocks noGrp="1"/>
          </p:cNvSpPr>
          <p:nvPr>
            <p:ph idx="1"/>
          </p:nvPr>
        </p:nvSpPr>
        <p:spPr/>
        <p:txBody>
          <a:bodyPr/>
          <a:lstStyle/>
          <a:p>
            <a:r>
              <a:rPr lang="en-IN" dirty="0" err="1"/>
              <a:t>FutureEnhancement</a:t>
            </a:r>
            <a:r>
              <a:rPr lang="en-IN" dirty="0"/>
              <a:t>:</a:t>
            </a:r>
          </a:p>
          <a:p>
            <a:pPr marL="109728" indent="0">
              <a:buNone/>
            </a:pPr>
            <a:endParaRPr lang="en-IN" sz="1400" dirty="0"/>
          </a:p>
          <a:p>
            <a:pPr marL="109728" indent="0">
              <a:buNone/>
            </a:pPr>
            <a:r>
              <a:rPr lang="en-US" sz="2000" dirty="0"/>
              <a:t>• More efficient and easy to use. </a:t>
            </a:r>
          </a:p>
          <a:p>
            <a:pPr marL="109728" indent="0">
              <a:buNone/>
            </a:pPr>
            <a:r>
              <a:rPr lang="en-US" sz="2000" dirty="0"/>
              <a:t>• Less redundancy. </a:t>
            </a:r>
          </a:p>
          <a:p>
            <a:pPr marL="109728" indent="0">
              <a:buNone/>
            </a:pPr>
            <a:r>
              <a:rPr lang="en-US" sz="2000" dirty="0"/>
              <a:t>• Interviewing will be done after approval of  application.</a:t>
            </a:r>
          </a:p>
          <a:p>
            <a:pPr marL="109728" indent="0">
              <a:buNone/>
            </a:pPr>
            <a:endParaRPr lang="en-US" sz="2000" dirty="0"/>
          </a:p>
          <a:p>
            <a:pPr marL="109728" indent="0">
              <a:buNone/>
            </a:pPr>
            <a:endParaRPr lang="en-US" sz="2000" dirty="0"/>
          </a:p>
          <a:p>
            <a:pPr marL="109728" indent="0">
              <a:buNone/>
            </a:pPr>
            <a:r>
              <a:rPr lang="en-IN" dirty="0"/>
              <a:t>Conclusion:</a:t>
            </a:r>
          </a:p>
          <a:p>
            <a:pPr marL="109728" indent="0">
              <a:buNone/>
            </a:pPr>
            <a:endParaRPr lang="en-IN" sz="1400" dirty="0"/>
          </a:p>
          <a:p>
            <a:pPr marL="109728" indent="0">
              <a:buNone/>
            </a:pPr>
            <a:r>
              <a:rPr lang="en-US" sz="2000" dirty="0"/>
              <a:t>• This system of an online job portal system where job seeker can apply for job from anywhere over the internet.</a:t>
            </a:r>
            <a:endParaRPr lang="en-IN" sz="2000" dirty="0"/>
          </a:p>
        </p:txBody>
      </p:sp>
      <p:sp>
        <p:nvSpPr>
          <p:cNvPr id="3" name="Slide Number Placeholder 2">
            <a:extLst>
              <a:ext uri="{FF2B5EF4-FFF2-40B4-BE49-F238E27FC236}">
                <a16:creationId xmlns:a16="http://schemas.microsoft.com/office/drawing/2014/main" id="{7787EC89-FF0E-4076-BD0B-1F006B44A051}"/>
              </a:ext>
            </a:extLst>
          </p:cNvPr>
          <p:cNvSpPr>
            <a:spLocks noGrp="1"/>
          </p:cNvSpPr>
          <p:nvPr>
            <p:ph type="sldNum" sz="quarter" idx="12"/>
          </p:nvPr>
        </p:nvSpPr>
        <p:spPr/>
        <p:txBody>
          <a:bodyPr/>
          <a:lstStyle/>
          <a:p>
            <a:fld id="{4EACBC72-7417-4BA6-B279-4B7FE6C84E11}" type="slidenum">
              <a:rPr lang="en-GB" smtClean="0"/>
              <a:pPr/>
              <a:t>42</a:t>
            </a:fld>
            <a:endParaRPr lang="en-GB"/>
          </a:p>
        </p:txBody>
      </p:sp>
      <p:sp>
        <p:nvSpPr>
          <p:cNvPr id="4" name="Title 3">
            <a:extLst>
              <a:ext uri="{FF2B5EF4-FFF2-40B4-BE49-F238E27FC236}">
                <a16:creationId xmlns:a16="http://schemas.microsoft.com/office/drawing/2014/main" id="{A7F6BB15-FC7A-46BC-88C1-D181861AC5DD}"/>
              </a:ext>
            </a:extLst>
          </p:cNvPr>
          <p:cNvSpPr>
            <a:spLocks noGrp="1"/>
          </p:cNvSpPr>
          <p:nvPr>
            <p:ph type="title"/>
          </p:nvPr>
        </p:nvSpPr>
        <p:spPr/>
        <p:txBody>
          <a:bodyPr>
            <a:normAutofit fontScale="90000"/>
          </a:bodyPr>
          <a:lstStyle/>
          <a:p>
            <a:r>
              <a:rPr lang="en-US" dirty="0"/>
              <a:t>Future Enhancement of The Project and Conclusion</a:t>
            </a:r>
            <a:endParaRPr lang="en-IN" dirty="0"/>
          </a:p>
        </p:txBody>
      </p:sp>
    </p:spTree>
    <p:extLst>
      <p:ext uri="{BB962C8B-B14F-4D97-AF65-F5344CB8AC3E}">
        <p14:creationId xmlns:p14="http://schemas.microsoft.com/office/powerpoint/2010/main" val="1832721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A35CC1-DEF2-40D8-9AB4-4902353D4BE8}"/>
              </a:ext>
            </a:extLst>
          </p:cNvPr>
          <p:cNvSpPr>
            <a:spLocks noGrp="1"/>
          </p:cNvSpPr>
          <p:nvPr>
            <p:ph idx="1"/>
          </p:nvPr>
        </p:nvSpPr>
        <p:spPr>
          <a:xfrm>
            <a:off x="457200" y="692696"/>
            <a:ext cx="8229600" cy="4525963"/>
          </a:xfrm>
        </p:spPr>
        <p:txBody>
          <a:bodyPr/>
          <a:lstStyle/>
          <a:p>
            <a:r>
              <a:rPr lang="en-US" dirty="0"/>
              <a:t>Learning during  the project work :</a:t>
            </a:r>
          </a:p>
          <a:p>
            <a:pPr marL="109728" indent="0">
              <a:buNone/>
            </a:pPr>
            <a:endParaRPr lang="en-US" sz="1400" dirty="0"/>
          </a:p>
          <a:p>
            <a:pPr lvl="1"/>
            <a:r>
              <a:rPr lang="en-US" sz="2000" dirty="0"/>
              <a:t> Pressure and confidence. </a:t>
            </a:r>
          </a:p>
          <a:p>
            <a:pPr lvl="1"/>
            <a:r>
              <a:rPr lang="en-US" sz="2000" dirty="0"/>
              <a:t> Self learning attitude. </a:t>
            </a:r>
          </a:p>
          <a:p>
            <a:pPr lvl="1"/>
            <a:r>
              <a:rPr lang="en-US" sz="2000" dirty="0"/>
              <a:t> Team work. </a:t>
            </a:r>
          </a:p>
          <a:p>
            <a:pPr lvl="1"/>
            <a:r>
              <a:rPr lang="en-US" sz="2000" dirty="0"/>
              <a:t> How to manage time. </a:t>
            </a:r>
            <a:endParaRPr lang="en-IN" sz="2000" dirty="0"/>
          </a:p>
        </p:txBody>
      </p:sp>
      <p:sp>
        <p:nvSpPr>
          <p:cNvPr id="3" name="Slide Number Placeholder 2">
            <a:extLst>
              <a:ext uri="{FF2B5EF4-FFF2-40B4-BE49-F238E27FC236}">
                <a16:creationId xmlns:a16="http://schemas.microsoft.com/office/drawing/2014/main" id="{047A7C02-783D-4824-81CB-9A15876E7938}"/>
              </a:ext>
            </a:extLst>
          </p:cNvPr>
          <p:cNvSpPr>
            <a:spLocks noGrp="1"/>
          </p:cNvSpPr>
          <p:nvPr>
            <p:ph type="sldNum" sz="quarter" idx="12"/>
          </p:nvPr>
        </p:nvSpPr>
        <p:spPr/>
        <p:txBody>
          <a:bodyPr/>
          <a:lstStyle/>
          <a:p>
            <a:fld id="{4EACBC72-7417-4BA6-B279-4B7FE6C84E11}" type="slidenum">
              <a:rPr lang="en-GB" smtClean="0"/>
              <a:pPr/>
              <a:t>43</a:t>
            </a:fld>
            <a:endParaRPr lang="en-GB"/>
          </a:p>
        </p:txBody>
      </p:sp>
    </p:spTree>
    <p:extLst>
      <p:ext uri="{BB962C8B-B14F-4D97-AF65-F5344CB8AC3E}">
        <p14:creationId xmlns:p14="http://schemas.microsoft.com/office/powerpoint/2010/main" val="3131490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260648"/>
            <a:ext cx="8229600" cy="5760640"/>
          </a:xfrm>
        </p:spPr>
        <p:txBody>
          <a:bodyPr>
            <a:normAutofit/>
          </a:bodyPr>
          <a:lstStyle/>
          <a:p>
            <a:pPr marL="109728" lvl="0" indent="0">
              <a:buNone/>
            </a:pPr>
            <a:r>
              <a:rPr lang="en-IN" sz="2000" b="1" dirty="0"/>
              <a:t>     </a:t>
            </a:r>
          </a:p>
          <a:p>
            <a:pPr marL="109728" lvl="0" indent="0">
              <a:buNone/>
            </a:pPr>
            <a:r>
              <a:rPr lang="en-IN" sz="2000" b="1" dirty="0"/>
              <a:t>      Profile:</a:t>
            </a:r>
            <a:endParaRPr lang="en-IN" sz="1800" dirty="0"/>
          </a:p>
          <a:p>
            <a:pPr marL="109728" indent="0">
              <a:buNone/>
            </a:pPr>
            <a:r>
              <a:rPr lang="en-IN" sz="1500" dirty="0"/>
              <a:t>         </a:t>
            </a:r>
            <a:r>
              <a:rPr lang="en-US" sz="1500" dirty="0"/>
              <a:t>Owner and Job Provider(HR) should be able to view the profile of job seeker.</a:t>
            </a:r>
          </a:p>
          <a:p>
            <a:pPr marL="109728" indent="0">
              <a:buNone/>
            </a:pPr>
            <a:endParaRPr lang="en-US" sz="1500" dirty="0"/>
          </a:p>
          <a:p>
            <a:pPr marL="109728" indent="0">
              <a:buNone/>
            </a:pPr>
            <a:endParaRPr lang="en-US" sz="1500" dirty="0"/>
          </a:p>
          <a:p>
            <a:pPr marL="109728" indent="0">
              <a:buNone/>
            </a:pPr>
            <a:r>
              <a:rPr lang="en-IN" sz="2000" b="1" dirty="0"/>
              <a:t>      Add Job description:</a:t>
            </a:r>
          </a:p>
          <a:p>
            <a:pPr marL="630936" lvl="2" indent="0">
              <a:buNone/>
            </a:pPr>
            <a:r>
              <a:rPr lang="en-US" sz="1400" dirty="0"/>
              <a:t>Job provider(HR) should be able to add job description.                                                                                                                 </a:t>
            </a:r>
          </a:p>
          <a:p>
            <a:pPr marL="630936" lvl="2" indent="0">
              <a:buNone/>
            </a:pPr>
            <a:endParaRPr lang="en-US" sz="1400" dirty="0"/>
          </a:p>
          <a:p>
            <a:pPr marL="630936" lvl="2" indent="0">
              <a:buNone/>
            </a:pPr>
            <a:endParaRPr lang="en-US" sz="1400" b="1" dirty="0"/>
          </a:p>
          <a:p>
            <a:pPr marL="630936" lvl="2" indent="0">
              <a:buNone/>
            </a:pPr>
            <a:r>
              <a:rPr lang="en-IN" sz="2000" b="1" dirty="0"/>
              <a:t>Update new Job vacancy:</a:t>
            </a:r>
          </a:p>
          <a:p>
            <a:pPr marL="630936" lvl="2" indent="0">
              <a:buNone/>
            </a:pPr>
            <a:r>
              <a:rPr lang="en-US" sz="1400" dirty="0"/>
              <a:t> Job provider(HR) should be able to update new job vacancy.</a:t>
            </a:r>
          </a:p>
          <a:p>
            <a:pPr marL="630936" lvl="2" indent="0">
              <a:buNone/>
            </a:pPr>
            <a:endParaRPr lang="en-US" sz="1400" dirty="0"/>
          </a:p>
          <a:p>
            <a:pPr marL="630936" lvl="2" indent="0">
              <a:buNone/>
            </a:pPr>
            <a:endParaRPr lang="en-US" sz="1400" dirty="0"/>
          </a:p>
          <a:p>
            <a:pPr marL="630936" lvl="2" indent="0">
              <a:buNone/>
            </a:pPr>
            <a:r>
              <a:rPr lang="en-IN" sz="2000" b="1" dirty="0"/>
              <a:t>Remove Job:</a:t>
            </a:r>
          </a:p>
          <a:p>
            <a:pPr marL="630936" lvl="2" indent="0">
              <a:buNone/>
            </a:pPr>
            <a:r>
              <a:rPr lang="en-IN" sz="1400" b="1" dirty="0"/>
              <a:t> </a:t>
            </a:r>
            <a:r>
              <a:rPr lang="en-US" sz="1400" dirty="0"/>
              <a:t>Job provider(HR) should be able to update new job vacancy.</a:t>
            </a:r>
          </a:p>
          <a:p>
            <a:pPr marL="630936" lvl="2" indent="0">
              <a:buNone/>
            </a:pPr>
            <a:r>
              <a:rPr lang="en-IN" dirty="0"/>
              <a:t>	</a:t>
            </a:r>
            <a:endParaRPr lang="en-GB" sz="1600" dirty="0"/>
          </a:p>
          <a:p>
            <a:pPr lvl="3">
              <a:lnSpc>
                <a:spcPct val="90000"/>
              </a:lnSpc>
              <a:buClr>
                <a:srgbClr val="0070C0"/>
              </a:buClr>
              <a:buNone/>
            </a:pPr>
            <a:endParaRPr lang="en-GB" sz="2200" dirty="0"/>
          </a:p>
          <a:p>
            <a:pPr>
              <a:buNone/>
            </a:pPr>
            <a:endParaRPr lang="en-IN" dirty="0"/>
          </a:p>
          <a:p>
            <a:pPr lvl="1">
              <a:buNone/>
            </a:pPr>
            <a:endParaRPr lang="en-GB" sz="2400" dirty="0"/>
          </a:p>
        </p:txBody>
      </p:sp>
      <p:sp>
        <p:nvSpPr>
          <p:cNvPr id="3" name="Slide Number Placeholder 2"/>
          <p:cNvSpPr>
            <a:spLocks noGrp="1"/>
          </p:cNvSpPr>
          <p:nvPr>
            <p:ph type="sldNum" sz="quarter" idx="12"/>
          </p:nvPr>
        </p:nvSpPr>
        <p:spPr/>
        <p:txBody>
          <a:bodyPr/>
          <a:lstStyle/>
          <a:p>
            <a:fld id="{4EACBC72-7417-4BA6-B279-4B7FE6C84E11}" type="slidenum">
              <a:rPr lang="en-GB" smtClean="0"/>
              <a:pPr/>
              <a:t>5</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88640"/>
            <a:ext cx="8229600" cy="6048672"/>
          </a:xfrm>
        </p:spPr>
        <p:txBody>
          <a:bodyPr>
            <a:normAutofit/>
          </a:bodyPr>
          <a:lstStyle/>
          <a:p>
            <a:pPr marL="630936" lvl="2" indent="0">
              <a:buClr>
                <a:srgbClr val="0070C0"/>
              </a:buClr>
              <a:buNone/>
            </a:pPr>
            <a:endParaRPr lang="en-IN" sz="2000" b="1" dirty="0"/>
          </a:p>
          <a:p>
            <a:pPr marL="630936" lvl="2" indent="0">
              <a:buClr>
                <a:srgbClr val="0070C0"/>
              </a:buClr>
              <a:buNone/>
            </a:pPr>
            <a:endParaRPr lang="en-IN" sz="2000" b="1" dirty="0"/>
          </a:p>
          <a:p>
            <a:pPr marL="630936" lvl="2" indent="0">
              <a:buClr>
                <a:srgbClr val="0070C0"/>
              </a:buClr>
              <a:buNone/>
            </a:pPr>
            <a:r>
              <a:rPr lang="en-IN" sz="2000" b="1" dirty="0"/>
              <a:t>Search and apply Job:</a:t>
            </a:r>
          </a:p>
          <a:p>
            <a:pPr marL="630936" lvl="2" indent="0">
              <a:buClr>
                <a:srgbClr val="0070C0"/>
              </a:buClr>
              <a:buNone/>
            </a:pPr>
            <a:endParaRPr lang="en-IN" sz="2000" b="1" dirty="0"/>
          </a:p>
          <a:p>
            <a:pPr marL="630936" lvl="2" indent="0">
              <a:buClr>
                <a:srgbClr val="0070C0"/>
              </a:buClr>
              <a:buNone/>
            </a:pPr>
            <a:r>
              <a:rPr lang="en-US" sz="1400" dirty="0"/>
              <a:t>Job seeker should be able to search and   apply for job.</a:t>
            </a:r>
          </a:p>
          <a:p>
            <a:pPr marL="630936" lvl="2" indent="0">
              <a:buClr>
                <a:srgbClr val="0070C0"/>
              </a:buClr>
              <a:buNone/>
            </a:pPr>
            <a:r>
              <a:rPr lang="en-US" sz="1400" dirty="0"/>
              <a:t>Owner and Job Provider(HR) should be able to change status (approve/reject) of            the job application.</a:t>
            </a:r>
          </a:p>
          <a:p>
            <a:pPr marL="630936" lvl="2" indent="0">
              <a:buClr>
                <a:srgbClr val="0070C0"/>
              </a:buClr>
              <a:buNone/>
            </a:pPr>
            <a:r>
              <a:rPr lang="en-US" sz="1400" dirty="0"/>
              <a:t>Job Seeker should be able to view the status(approve/reject) of job application. </a:t>
            </a:r>
            <a:endParaRPr lang="en-GB" sz="2400" dirty="0"/>
          </a:p>
        </p:txBody>
      </p:sp>
      <p:sp>
        <p:nvSpPr>
          <p:cNvPr id="3" name="Slide Number Placeholder 2"/>
          <p:cNvSpPr>
            <a:spLocks noGrp="1"/>
          </p:cNvSpPr>
          <p:nvPr>
            <p:ph type="sldNum" sz="quarter" idx="12"/>
          </p:nvPr>
        </p:nvSpPr>
        <p:spPr/>
        <p:txBody>
          <a:bodyPr/>
          <a:lstStyle/>
          <a:p>
            <a:fld id="{4EACBC72-7417-4BA6-B279-4B7FE6C84E11}" type="slidenum">
              <a:rPr lang="en-GB" smtClean="0"/>
              <a:pPr/>
              <a:t>6</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980729"/>
            <a:ext cx="8229600" cy="2520280"/>
          </a:xfrm>
        </p:spPr>
        <p:txBody>
          <a:bodyPr>
            <a:normAutofit/>
          </a:bodyPr>
          <a:lstStyle/>
          <a:p>
            <a:pPr marL="109728" lvl="0" indent="0">
              <a:buNone/>
            </a:pPr>
            <a:r>
              <a:rPr lang="en-IN" sz="2000" b="1" dirty="0"/>
              <a:t>Accessibility:</a:t>
            </a:r>
          </a:p>
          <a:p>
            <a:pPr marL="109728" lvl="0" indent="0">
              <a:buNone/>
            </a:pPr>
            <a:endParaRPr lang="en-IN" sz="1400" b="1" dirty="0"/>
          </a:p>
          <a:p>
            <a:pPr marL="109728" lvl="0" indent="0">
              <a:buNone/>
            </a:pPr>
            <a:r>
              <a:rPr lang="en-IN" sz="1400" dirty="0"/>
              <a:t>The User’s password will be stored securely in encrypted form by using Microsoft Visual Studio in-built MD5 algorithm.</a:t>
            </a:r>
            <a:endParaRPr lang="en-GB" sz="1400" dirty="0"/>
          </a:p>
          <a:p>
            <a:pPr>
              <a:buNone/>
            </a:pPr>
            <a:r>
              <a:rPr lang="en-US" sz="1400" dirty="0"/>
              <a:t>Job seeker can not view the data of Job provider(HR). </a:t>
            </a:r>
            <a:endParaRPr lang="en-GB" dirty="0"/>
          </a:p>
        </p:txBody>
      </p:sp>
      <p:sp>
        <p:nvSpPr>
          <p:cNvPr id="3" name="Title 2"/>
          <p:cNvSpPr>
            <a:spLocks noGrp="1"/>
          </p:cNvSpPr>
          <p:nvPr>
            <p:ph type="title"/>
          </p:nvPr>
        </p:nvSpPr>
        <p:spPr>
          <a:xfrm>
            <a:off x="457200" y="274638"/>
            <a:ext cx="8229600" cy="706090"/>
          </a:xfrm>
        </p:spPr>
        <p:txBody>
          <a:bodyPr>
            <a:normAutofit fontScale="90000"/>
          </a:bodyPr>
          <a:lstStyle/>
          <a:p>
            <a:pPr lvl="1" algn="l" rtl="0">
              <a:spcBef>
                <a:spcPct val="0"/>
              </a:spcBef>
            </a:pPr>
            <a:r>
              <a:rPr lang="en-IN" sz="2700" b="1" u="sng" kern="1200" dirty="0">
                <a:solidFill>
                  <a:schemeClr val="tx1"/>
                </a:solidFill>
                <a:effectLst>
                  <a:outerShdw blurRad="31750" dist="25400" dir="5400000" algn="tl" rotWithShape="0">
                    <a:srgbClr val="000000">
                      <a:alpha val="25000"/>
                    </a:srgbClr>
                  </a:outerShdw>
                </a:effectLst>
                <a:latin typeface="+mj-lt"/>
                <a:ea typeface="+mj-ea"/>
                <a:cs typeface="+mj-cs"/>
              </a:rPr>
              <a:t>NON-FUNCTIONAL REQUIREMENTS</a:t>
            </a:r>
            <a:br>
              <a:rPr lang="en-GB" sz="1000" dirty="0"/>
            </a:br>
            <a:endParaRPr lang="en-GB" dirty="0"/>
          </a:p>
        </p:txBody>
      </p:sp>
      <p:sp>
        <p:nvSpPr>
          <p:cNvPr id="4" name="Slide Number Placeholder 3"/>
          <p:cNvSpPr>
            <a:spLocks noGrp="1"/>
          </p:cNvSpPr>
          <p:nvPr>
            <p:ph type="sldNum" sz="quarter" idx="12"/>
          </p:nvPr>
        </p:nvSpPr>
        <p:spPr/>
        <p:txBody>
          <a:bodyPr/>
          <a:lstStyle/>
          <a:p>
            <a:fld id="{4EACBC72-7417-4BA6-B279-4B7FE6C84E11}" type="slidenum">
              <a:rPr lang="en-GB" smtClean="0"/>
              <a:pPr/>
              <a:t>7</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692696"/>
            <a:ext cx="8229600" cy="5400600"/>
          </a:xfrm>
        </p:spPr>
        <p:txBody>
          <a:bodyPr>
            <a:normAutofit/>
          </a:bodyPr>
          <a:lstStyle/>
          <a:p>
            <a:pPr lvl="0"/>
            <a:endParaRPr lang="en-IN" sz="1800" b="1" dirty="0"/>
          </a:p>
          <a:p>
            <a:pPr lvl="0"/>
            <a:endParaRPr lang="en-IN" sz="1800" b="1" dirty="0"/>
          </a:p>
          <a:p>
            <a:pPr lvl="0"/>
            <a:r>
              <a:rPr lang="en-IN" sz="1800" b="1" dirty="0"/>
              <a:t>Module1: Registration and Authentication </a:t>
            </a:r>
          </a:p>
          <a:p>
            <a:pPr marL="365760" lvl="1" indent="0">
              <a:buNone/>
            </a:pPr>
            <a:r>
              <a:rPr lang="en-US" sz="1400" dirty="0"/>
              <a:t>In this module owner and HR can authenticate via their unique username and password into the system. In this module user can view their profile details (like username, contact no, address) and user can also change the password in this module. In this module owner can add, update, delete job details.</a:t>
            </a:r>
            <a:endParaRPr lang="en-GB" sz="1800" dirty="0"/>
          </a:p>
          <a:p>
            <a:pPr marL="109728" lvl="0" indent="0">
              <a:buNone/>
            </a:pPr>
            <a:endParaRPr lang="en-GB" sz="1800" dirty="0"/>
          </a:p>
          <a:p>
            <a:r>
              <a:rPr lang="en-IN" sz="1800" b="1" dirty="0"/>
              <a:t>Module2: Job and description</a:t>
            </a:r>
          </a:p>
          <a:p>
            <a:pPr marL="365760" lvl="1" indent="0">
              <a:buNone/>
            </a:pPr>
            <a:r>
              <a:rPr lang="en-US" sz="1400" dirty="0"/>
              <a:t>Job and about Job(description of job) entered by HR(job provider) into the system. Owner and HR(Job Provider) have rights in this system for add, update, delete. Visitor can only visit the web site and only see the job and description.</a:t>
            </a:r>
          </a:p>
          <a:p>
            <a:endParaRPr lang="en-GB" sz="1800" dirty="0"/>
          </a:p>
          <a:p>
            <a:endParaRPr lang="en-GB" sz="1800" dirty="0"/>
          </a:p>
          <a:p>
            <a:endParaRPr lang="en-GB" sz="1800" dirty="0"/>
          </a:p>
          <a:p>
            <a:endParaRPr lang="en-GB" dirty="0"/>
          </a:p>
        </p:txBody>
      </p:sp>
      <p:sp>
        <p:nvSpPr>
          <p:cNvPr id="3" name="Title 2"/>
          <p:cNvSpPr>
            <a:spLocks noGrp="1"/>
          </p:cNvSpPr>
          <p:nvPr>
            <p:ph type="title"/>
          </p:nvPr>
        </p:nvSpPr>
        <p:spPr>
          <a:xfrm>
            <a:off x="467544" y="188640"/>
            <a:ext cx="8229600" cy="562074"/>
          </a:xfrm>
        </p:spPr>
        <p:txBody>
          <a:bodyPr>
            <a:normAutofit/>
          </a:bodyPr>
          <a:lstStyle/>
          <a:p>
            <a:pPr lvl="1" algn="l" rtl="0">
              <a:spcBef>
                <a:spcPct val="0"/>
              </a:spcBef>
            </a:pPr>
            <a:r>
              <a:rPr lang="en-IN" sz="2400" b="1" u="sng" kern="1200" dirty="0">
                <a:solidFill>
                  <a:schemeClr val="tx1"/>
                </a:solidFill>
                <a:effectLst>
                  <a:outerShdw blurRad="31750" dist="25400" dir="5400000" algn="tl" rotWithShape="0">
                    <a:srgbClr val="000000">
                      <a:alpha val="25000"/>
                    </a:srgbClr>
                  </a:outerShdw>
                </a:effectLst>
                <a:latin typeface="+mj-lt"/>
                <a:ea typeface="+mj-ea"/>
                <a:cs typeface="+mj-cs"/>
              </a:rPr>
              <a:t>MODULES</a:t>
            </a:r>
            <a:endParaRPr lang="en-GB" sz="2400" dirty="0"/>
          </a:p>
        </p:txBody>
      </p:sp>
      <p:sp>
        <p:nvSpPr>
          <p:cNvPr id="4" name="Slide Number Placeholder 3"/>
          <p:cNvSpPr>
            <a:spLocks noGrp="1"/>
          </p:cNvSpPr>
          <p:nvPr>
            <p:ph type="sldNum" sz="quarter" idx="12"/>
          </p:nvPr>
        </p:nvSpPr>
        <p:spPr/>
        <p:txBody>
          <a:bodyPr/>
          <a:lstStyle/>
          <a:p>
            <a:fld id="{4EACBC72-7417-4BA6-B279-4B7FE6C84E11}" type="slidenum">
              <a:rPr lang="en-GB" smtClean="0"/>
              <a:pPr/>
              <a:t>8</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332656"/>
            <a:ext cx="8229600" cy="5602627"/>
          </a:xfrm>
        </p:spPr>
        <p:txBody>
          <a:bodyPr>
            <a:normAutofit/>
          </a:bodyPr>
          <a:lstStyle/>
          <a:p>
            <a:pPr lvl="0"/>
            <a:endParaRPr lang="en-IN" sz="1800" b="1" dirty="0"/>
          </a:p>
          <a:p>
            <a:pPr lvl="0"/>
            <a:endParaRPr lang="en-IN" sz="1800" b="1" dirty="0"/>
          </a:p>
          <a:p>
            <a:pPr lvl="0"/>
            <a:r>
              <a:rPr lang="en-IN" sz="1800" b="1" dirty="0"/>
              <a:t>Module3: Job Application</a:t>
            </a:r>
          </a:p>
          <a:p>
            <a:pPr marL="365760" lvl="1" indent="0" algn="just">
              <a:buNone/>
            </a:pPr>
            <a:r>
              <a:rPr lang="en-US" sz="1400" dirty="0"/>
              <a:t>For applying a job Registration and login is compulsory for the Job Seeker. In Job Seeker Profile only job seeker can add, update, delete in their profile. Owner HR(Job Provider) can view only the application of job seeker. </a:t>
            </a:r>
          </a:p>
          <a:p>
            <a:pPr marL="365760" lvl="1" indent="0" algn="just">
              <a:buNone/>
            </a:pPr>
            <a:r>
              <a:rPr lang="en-US" sz="1400" dirty="0"/>
              <a:t>Owner and Job Provider(HR) update the status of job application and Jobseeker can only view the status of job application</a:t>
            </a:r>
            <a:endParaRPr lang="en-GB" sz="1600" dirty="0"/>
          </a:p>
          <a:p>
            <a:endParaRPr lang="en-GB" sz="1800" dirty="0"/>
          </a:p>
          <a:p>
            <a:r>
              <a:rPr lang="en-IN" sz="1800" b="1" dirty="0"/>
              <a:t>Module4: Feedback </a:t>
            </a:r>
          </a:p>
          <a:p>
            <a:pPr marL="365760" lvl="1" indent="0">
              <a:buNone/>
            </a:pPr>
            <a:r>
              <a:rPr lang="en-US" sz="1400" dirty="0"/>
              <a:t>Job seeker give the feedback into the system. Owner and HR(Job Provider) can only view the feedback of jobseeker.</a:t>
            </a:r>
            <a:endParaRPr lang="en-GB" sz="2400" b="1" dirty="0"/>
          </a:p>
          <a:p>
            <a:pPr marL="109728" indent="0">
              <a:buNone/>
            </a:pPr>
            <a:endParaRPr lang="en-GB" dirty="0"/>
          </a:p>
        </p:txBody>
      </p:sp>
      <p:sp>
        <p:nvSpPr>
          <p:cNvPr id="3" name="Slide Number Placeholder 2"/>
          <p:cNvSpPr>
            <a:spLocks noGrp="1"/>
          </p:cNvSpPr>
          <p:nvPr>
            <p:ph type="sldNum" sz="quarter" idx="12"/>
          </p:nvPr>
        </p:nvSpPr>
        <p:spPr/>
        <p:txBody>
          <a:bodyPr/>
          <a:lstStyle/>
          <a:p>
            <a:fld id="{4EACBC72-7417-4BA6-B279-4B7FE6C84E11}" type="slidenum">
              <a:rPr lang="en-GB" smtClean="0"/>
              <a:pPr/>
              <a:t>9</a:t>
            </a:fld>
            <a:endParaRPr lang="en-GB"/>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2244</TotalTime>
  <Words>1600</Words>
  <Application>Microsoft Office PowerPoint</Application>
  <PresentationFormat>On-screen Show (4:3)</PresentationFormat>
  <Paragraphs>450</Paragraphs>
  <Slides>43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Calibri</vt:lpstr>
      <vt:lpstr>Cambria</vt:lpstr>
      <vt:lpstr>Lucida Sans Unicode</vt:lpstr>
      <vt:lpstr>Verdana</vt:lpstr>
      <vt:lpstr>Wingdings 2</vt:lpstr>
      <vt:lpstr>Wingdings 3</vt:lpstr>
      <vt:lpstr>Concourse</vt:lpstr>
      <vt:lpstr>Job Portal System</vt:lpstr>
      <vt:lpstr>1. INTRODUCTION</vt:lpstr>
      <vt:lpstr>2. SYSTEM ANALYSIS</vt:lpstr>
      <vt:lpstr>  FUNCTIONAL REQUIREMENTS  </vt:lpstr>
      <vt:lpstr>PowerPoint Presentation</vt:lpstr>
      <vt:lpstr>PowerPoint Presentation</vt:lpstr>
      <vt:lpstr>NON-FUNCTIONAL REQUIREMENTS </vt:lpstr>
      <vt:lpstr>MODULES</vt:lpstr>
      <vt:lpstr>PowerPoint Presentation</vt:lpstr>
      <vt:lpstr>USER CHARACTERISTICS </vt:lpstr>
      <vt:lpstr> </vt:lpstr>
      <vt:lpstr>   3. UML DIAGRAM  USE CASE  DIAGRAM    </vt:lpstr>
      <vt:lpstr>ACTIVITY DIAGRAM </vt:lpstr>
      <vt:lpstr>PowerPoint Presentation</vt:lpstr>
      <vt:lpstr>PowerPoint Presentation</vt:lpstr>
      <vt:lpstr>PowerPoint Presentation</vt:lpstr>
      <vt:lpstr>4. SYSTEM DESIGN </vt:lpstr>
      <vt:lpstr>PowerPoint Presentation</vt:lpstr>
      <vt:lpstr>PowerPoint Presentation</vt:lpstr>
      <vt:lpstr> </vt:lpstr>
      <vt:lpstr>Table Name: tblApplication  </vt:lpstr>
      <vt:lpstr>Table Name: tblJobs  </vt:lpstr>
      <vt:lpstr>Table Name: tblrating  </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Cases Registration:</vt:lpstr>
      <vt:lpstr>PowerPoint Presentation</vt:lpstr>
      <vt:lpstr>PowerPoint Presentation</vt:lpstr>
      <vt:lpstr>Approve or Reject page: </vt:lpstr>
      <vt:lpstr>Future Enhancement of The Project and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Clothing Management System</dc:title>
  <dc:creator>Lenovo</dc:creator>
  <cp:lastModifiedBy>Vaghela Dhruvi</cp:lastModifiedBy>
  <cp:revision>642</cp:revision>
  <dcterms:created xsi:type="dcterms:W3CDTF">2019-09-06T12:05:15Z</dcterms:created>
  <dcterms:modified xsi:type="dcterms:W3CDTF">2019-11-22T05:26:31Z</dcterms:modified>
</cp:coreProperties>
</file>